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57" r:id="rId7"/>
    <p:sldId id="268" r:id="rId8"/>
    <p:sldId id="270" r:id="rId9"/>
    <p:sldId id="258" r:id="rId10"/>
    <p:sldId id="259" r:id="rId11"/>
    <p:sldId id="260" r:id="rId12"/>
    <p:sldId id="269" r:id="rId13"/>
    <p:sldId id="273" r:id="rId14"/>
    <p:sldId id="274" r:id="rId15"/>
    <p:sldId id="285" r:id="rId16"/>
    <p:sldId id="275" r:id="rId17"/>
    <p:sldId id="276" r:id="rId18"/>
    <p:sldId id="290" r:id="rId19"/>
    <p:sldId id="291" r:id="rId20"/>
    <p:sldId id="292" r:id="rId21"/>
    <p:sldId id="289" r:id="rId22"/>
    <p:sldId id="277" r:id="rId23"/>
    <p:sldId id="297" r:id="rId24"/>
    <p:sldId id="298" r:id="rId25"/>
    <p:sldId id="299" r:id="rId26"/>
    <p:sldId id="278" r:id="rId27"/>
    <p:sldId id="279" r:id="rId28"/>
    <p:sldId id="307" r:id="rId29"/>
    <p:sldId id="308" r:id="rId30"/>
    <p:sldId id="309" r:id="rId31"/>
    <p:sldId id="310" r:id="rId32"/>
    <p:sldId id="311" r:id="rId33"/>
    <p:sldId id="312" r:id="rId34"/>
    <p:sldId id="305" r:id="rId35"/>
    <p:sldId id="306" r:id="rId36"/>
    <p:sldId id="281" r:id="rId37"/>
    <p:sldId id="282" r:id="rId38"/>
    <p:sldId id="283" r:id="rId39"/>
    <p:sldId id="313" r:id="rId40"/>
    <p:sldId id="284" r:id="rId41"/>
    <p:sldId id="286" r:id="rId42"/>
    <p:sldId id="314" r:id="rId43"/>
    <p:sldId id="287" r:id="rId44"/>
    <p:sldId id="288" r:id="rId45"/>
    <p:sldId id="315" r:id="rId46"/>
    <p:sldId id="31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92D770-5077-4CD9-88DD-814FAE29C44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378773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2D770-5077-4CD9-88DD-814FAE29C44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34483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2D770-5077-4CD9-88DD-814FAE29C44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270970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2D770-5077-4CD9-88DD-814FAE29C44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271982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2D770-5077-4CD9-88DD-814FAE29C440}"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321008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92D770-5077-4CD9-88DD-814FAE29C440}"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359193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92D770-5077-4CD9-88DD-814FAE29C440}" type="datetimeFigureOut">
              <a:rPr lang="en-US" smtClean="0"/>
              <a:t>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264574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92D770-5077-4CD9-88DD-814FAE29C440}" type="datetimeFigureOut">
              <a:rPr lang="en-US" smtClean="0"/>
              <a:t>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298806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2D770-5077-4CD9-88DD-814FAE29C440}" type="datetimeFigureOut">
              <a:rPr lang="en-US" smtClean="0"/>
              <a:t>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401918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2D770-5077-4CD9-88DD-814FAE29C440}"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93805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2D770-5077-4CD9-88DD-814FAE29C440}"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6B55-C2D8-4F31-BFB7-819F6BEF2AC0}" type="slidenum">
              <a:rPr lang="en-US" smtClean="0"/>
              <a:t>‹#›</a:t>
            </a:fld>
            <a:endParaRPr lang="en-US"/>
          </a:p>
        </p:txBody>
      </p:sp>
    </p:spTree>
    <p:extLst>
      <p:ext uri="{BB962C8B-B14F-4D97-AF65-F5344CB8AC3E}">
        <p14:creationId xmlns:p14="http://schemas.microsoft.com/office/powerpoint/2010/main" val="170210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7000" b="-5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2D770-5077-4CD9-88DD-814FAE29C440}" type="datetimeFigureOut">
              <a:rPr lang="en-US" smtClean="0"/>
              <a:t>2/26/2016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E6B55-C2D8-4F31-BFB7-819F6BEF2AC0}" type="slidenum">
              <a:rPr lang="en-US" smtClean="0"/>
              <a:t>‹#›</a:t>
            </a:fld>
            <a:endParaRPr lang="en-US"/>
          </a:p>
        </p:txBody>
      </p:sp>
    </p:spTree>
    <p:extLst>
      <p:ext uri="{BB962C8B-B14F-4D97-AF65-F5344CB8AC3E}">
        <p14:creationId xmlns:p14="http://schemas.microsoft.com/office/powerpoint/2010/main" val="1430915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4.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slideLayout" Target="../slideLayouts/slideLayout4.xml"/><Relationship Id="rId4" Type="http://schemas.openxmlformats.org/officeDocument/2006/relationships/tags" Target="../tags/tag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Monday February 1,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lnSpcReduction="10000"/>
          </a:bodyPr>
          <a:lstStyle/>
          <a:p>
            <a:r>
              <a:rPr lang="en-US" dirty="0" smtClean="0">
                <a:solidFill>
                  <a:srgbClr val="660033"/>
                </a:solidFill>
                <a:latin typeface="Lucida Calligraphy" panose="03010101010101010101" pitchFamily="66" charset="0"/>
              </a:rPr>
              <a:t>Do Now:</a:t>
            </a: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sz="1400"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lnSpcReduction="10000"/>
          </a:bodyPr>
          <a:lstStyle/>
          <a:p>
            <a:r>
              <a:rPr lang="en-US" dirty="0" smtClean="0">
                <a:solidFill>
                  <a:srgbClr val="660033"/>
                </a:solidFill>
                <a:latin typeface="Lucida Calligraphy" panose="03010101010101010101" pitchFamily="66" charset="0"/>
              </a:rPr>
              <a:t>Agenda:</a:t>
            </a:r>
          </a:p>
          <a:p>
            <a:pPr lvl="1"/>
            <a:r>
              <a:rPr lang="en-US" sz="2800" dirty="0" smtClean="0">
                <a:solidFill>
                  <a:srgbClr val="660033"/>
                </a:solidFill>
                <a:latin typeface="Lucida Calligraphy" panose="03010101010101010101" pitchFamily="66" charset="0"/>
              </a:rPr>
              <a:t>Reading Check Chapters 12-15</a:t>
            </a:r>
          </a:p>
          <a:p>
            <a:pPr lvl="1"/>
            <a:r>
              <a:rPr lang="en-US" sz="2800" dirty="0" smtClean="0">
                <a:solidFill>
                  <a:srgbClr val="660033"/>
                </a:solidFill>
                <a:latin typeface="Lucida Calligraphy" panose="03010101010101010101" pitchFamily="66" charset="0"/>
              </a:rPr>
              <a:t>Chapter 12-15 Study Questions discussion</a:t>
            </a:r>
          </a:p>
          <a:p>
            <a:pPr lvl="1"/>
            <a:r>
              <a:rPr lang="en-US" sz="2800" dirty="0" smtClean="0">
                <a:solidFill>
                  <a:srgbClr val="660033"/>
                </a:solidFill>
                <a:latin typeface="Lucida Calligraphy" panose="03010101010101010101" pitchFamily="66" charset="0"/>
              </a:rPr>
              <a:t>Begin in-class reading of Chapter 16-Due tomorrow</a:t>
            </a:r>
            <a:endParaRPr lang="en-US" sz="2800" dirty="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r>
              <a:rPr lang="en-US" b="1" dirty="0" smtClean="0"/>
              <a:t>SAT Vocabulary Quiz next Wednesday: Study definitions and spelling</a:t>
            </a:r>
          </a:p>
          <a:p>
            <a:pPr lvl="1"/>
            <a:endParaRPr lang="en-US" dirty="0">
              <a:solidFill>
                <a:srgbClr val="660033"/>
              </a:solidFill>
              <a:latin typeface="Lucida Calligraphy" panose="03010101010101010101" pitchFamily="66" charset="0"/>
            </a:endParaRPr>
          </a:p>
        </p:txBody>
      </p:sp>
      <p:pic>
        <p:nvPicPr>
          <p:cNvPr id="8" name="Picture 7"/>
          <p:cNvPicPr>
            <a:picLocks noChangeAspect="1"/>
          </p:cNvPicPr>
          <p:nvPr/>
        </p:nvPicPr>
        <p:blipFill rotWithShape="1">
          <a:blip r:embed="rId2"/>
          <a:srcRect l="923" t="1231" r="10723" b="38821"/>
          <a:stretch/>
        </p:blipFill>
        <p:spPr>
          <a:xfrm>
            <a:off x="35864" y="1207823"/>
            <a:ext cx="5830364" cy="2966899"/>
          </a:xfrm>
          <a:prstGeom prst="rect">
            <a:avLst/>
          </a:prstGeom>
        </p:spPr>
      </p:pic>
    </p:spTree>
    <p:extLst>
      <p:ext uri="{BB962C8B-B14F-4D97-AF65-F5344CB8AC3E}">
        <p14:creationId xmlns:p14="http://schemas.microsoft.com/office/powerpoint/2010/main" val="3456973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Thursday February 4,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p>
          <a:p>
            <a:r>
              <a:rPr lang="en-US" dirty="0" smtClean="0">
                <a:solidFill>
                  <a:srgbClr val="660033"/>
                </a:solidFill>
                <a:latin typeface="Lucida Calligraphy" panose="03010101010101010101" pitchFamily="66" charset="0"/>
              </a:rPr>
              <a:t>Mrs. Bass out</a:t>
            </a:r>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b="1" dirty="0">
                <a:solidFill>
                  <a:srgbClr val="660033"/>
                </a:solidFill>
                <a:latin typeface="Lucida Calligraphy" panose="03010101010101010101" pitchFamily="66" charset="0"/>
              </a:rPr>
              <a:t> </a:t>
            </a:r>
            <a:r>
              <a:rPr lang="en-US" b="1" dirty="0" smtClean="0">
                <a:solidFill>
                  <a:srgbClr val="660033"/>
                </a:solidFill>
                <a:latin typeface="Lucida Calligraphy" panose="03010101010101010101" pitchFamily="66" charset="0"/>
              </a:rPr>
              <a:t>Chapter 20 Reading and Study Questions</a:t>
            </a:r>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spTree>
    <p:extLst>
      <p:ext uri="{BB962C8B-B14F-4D97-AF65-F5344CB8AC3E}">
        <p14:creationId xmlns:p14="http://schemas.microsoft.com/office/powerpoint/2010/main" val="2618406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Friday February 5,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fontScale="92500" lnSpcReduction="10000"/>
          </a:bodyPr>
          <a:lstStyle/>
          <a:p>
            <a:r>
              <a:rPr lang="en-US" dirty="0" smtClean="0">
                <a:solidFill>
                  <a:srgbClr val="660033"/>
                </a:solidFill>
                <a:latin typeface="Lucida Calligraphy" panose="03010101010101010101" pitchFamily="66" charset="0"/>
              </a:rPr>
              <a:t>Do Now: 100 Word Count</a:t>
            </a:r>
          </a:p>
          <a:p>
            <a:r>
              <a:rPr lang="en-US" dirty="0">
                <a:latin typeface="Arial Rounded MT Bold" panose="020F0704030504030204" pitchFamily="34" charset="0"/>
              </a:rPr>
              <a:t>How do you feel about sheltering children from unpleasant truths (death, disease, crimes such as rape, murder</a:t>
            </a:r>
            <a:r>
              <a:rPr lang="en-US" dirty="0" smtClean="0">
                <a:latin typeface="Arial Rounded MT Bold" panose="020F0704030504030204" pitchFamily="34" charset="0"/>
              </a:rPr>
              <a:t>)?</a:t>
            </a:r>
          </a:p>
          <a:p>
            <a:r>
              <a:rPr lang="en-US" dirty="0" smtClean="0">
                <a:latin typeface="Arial Rounded MT Bold" panose="020F0704030504030204" pitchFamily="34" charset="0"/>
              </a:rPr>
              <a:t> </a:t>
            </a:r>
            <a:r>
              <a:rPr lang="en-US" dirty="0">
                <a:latin typeface="Arial Rounded MT Bold" panose="020F0704030504030204" pitchFamily="34" charset="0"/>
              </a:rPr>
              <a:t>When is it important for children to know such truths</a:t>
            </a:r>
            <a:r>
              <a:rPr lang="en-US" dirty="0" smtClean="0">
                <a:latin typeface="Arial Rounded MT Bold" panose="020F0704030504030204" pitchFamily="34" charset="0"/>
              </a:rPr>
              <a:t>?</a:t>
            </a:r>
          </a:p>
          <a:p>
            <a:r>
              <a:rPr lang="en-US" dirty="0" smtClean="0">
                <a:latin typeface="Arial Rounded MT Bold" panose="020F0704030504030204" pitchFamily="34" charset="0"/>
              </a:rPr>
              <a:t> </a:t>
            </a:r>
            <a:r>
              <a:rPr lang="en-US" dirty="0">
                <a:latin typeface="Arial Rounded MT Bold" panose="020F0704030504030204" pitchFamily="34" charset="0"/>
              </a:rPr>
              <a:t>When is it better to keep them in the dark? Is it right for an adult to lie to a child to shield him or her?</a:t>
            </a:r>
            <a:endParaRPr lang="en-US" dirty="0">
              <a:solidFill>
                <a:srgbClr val="660033"/>
              </a:solidFill>
              <a:latin typeface="Arial Rounded MT Bold" panose="020F0704030504030204" pitchFamily="34"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fontScale="92500" lnSpcReduction="10000"/>
          </a:bodyPr>
          <a:lstStyle/>
          <a:p>
            <a:r>
              <a:rPr lang="en-US" dirty="0" smtClean="0">
                <a:solidFill>
                  <a:srgbClr val="660033"/>
                </a:solidFill>
                <a:latin typeface="Lucida Calligraphy" panose="03010101010101010101" pitchFamily="66" charset="0"/>
              </a:rPr>
              <a:t>Agenda:</a:t>
            </a:r>
          </a:p>
          <a:p>
            <a:r>
              <a:rPr lang="en-US" b="1" dirty="0" smtClean="0">
                <a:solidFill>
                  <a:srgbClr val="660033"/>
                </a:solidFill>
                <a:latin typeface="Lucida Calligraphy" panose="03010101010101010101" pitchFamily="66" charset="0"/>
              </a:rPr>
              <a:t>Chapter 19 and 20 Reading Check</a:t>
            </a:r>
          </a:p>
          <a:p>
            <a:pPr marL="0" indent="0">
              <a:buNone/>
            </a:pPr>
            <a:r>
              <a:rPr lang="en-US" dirty="0" smtClean="0">
                <a:solidFill>
                  <a:srgbClr val="660033"/>
                </a:solidFill>
                <a:latin typeface="Lucida Calligraphy" panose="03010101010101010101" pitchFamily="66" charset="0"/>
              </a:rPr>
              <a:t>-Courtroom </a:t>
            </a:r>
            <a:r>
              <a:rPr lang="en-US" dirty="0">
                <a:solidFill>
                  <a:srgbClr val="660033"/>
                </a:solidFill>
                <a:latin typeface="Lucida Calligraphy" panose="03010101010101010101" pitchFamily="66" charset="0"/>
              </a:rPr>
              <a:t>Reporter </a:t>
            </a:r>
            <a:r>
              <a:rPr lang="en-US" dirty="0" smtClean="0">
                <a:solidFill>
                  <a:srgbClr val="660033"/>
                </a:solidFill>
                <a:latin typeface="Lucida Calligraphy" panose="03010101010101010101" pitchFamily="66" charset="0"/>
              </a:rPr>
              <a:t>Activity</a:t>
            </a:r>
          </a:p>
          <a:p>
            <a:pPr marL="0" indent="0">
              <a:buNone/>
            </a:pPr>
            <a:r>
              <a:rPr lang="en-US" dirty="0">
                <a:solidFill>
                  <a:srgbClr val="660033"/>
                </a:solidFill>
                <a:latin typeface="Lucida Calligraphy" panose="03010101010101010101" pitchFamily="66" charset="0"/>
              </a:rPr>
              <a:t>	</a:t>
            </a:r>
            <a:r>
              <a:rPr lang="en-US" dirty="0" smtClean="0">
                <a:solidFill>
                  <a:srgbClr val="660033"/>
                </a:solidFill>
                <a:latin typeface="Lucida Calligraphy" panose="03010101010101010101" pitchFamily="66" charset="0"/>
              </a:rPr>
              <a:t>Due at end of period</a:t>
            </a:r>
            <a:endParaRPr lang="en-US" dirty="0">
              <a:solidFill>
                <a:srgbClr val="660033"/>
              </a:solidFill>
              <a:latin typeface="Lucida Calligraphy" panose="03010101010101010101" pitchFamily="66" charset="0"/>
            </a:endParaRPr>
          </a:p>
          <a:p>
            <a:pPr marL="0" indent="0">
              <a:buNone/>
            </a:pPr>
            <a:endParaRPr lang="en-US" b="1" dirty="0">
              <a:solidFill>
                <a:srgbClr val="660033"/>
              </a:solidFill>
              <a:latin typeface="Lucida Calligraphy" panose="03010101010101010101" pitchFamily="66" charset="0"/>
            </a:endParaRPr>
          </a:p>
          <a:p>
            <a:r>
              <a:rPr lang="en-US" b="1" dirty="0" smtClean="0">
                <a:solidFill>
                  <a:srgbClr val="660033"/>
                </a:solidFill>
                <a:latin typeface="Lucida Calligraphy" panose="03010101010101010101" pitchFamily="66" charset="0"/>
              </a:rPr>
              <a:t>HW: Read Chapters 21-23 over the weekend</a:t>
            </a:r>
            <a:endParaRPr lang="en-US" b="1" dirty="0"/>
          </a:p>
          <a:p>
            <a:pPr lvl="1"/>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spTree>
    <p:extLst>
      <p:ext uri="{BB962C8B-B14F-4D97-AF65-F5344CB8AC3E}">
        <p14:creationId xmlns:p14="http://schemas.microsoft.com/office/powerpoint/2010/main" val="3430598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93520"/>
          </a:xfrm>
        </p:spPr>
        <p:txBody>
          <a:bodyPr/>
          <a:lstStyle/>
          <a:p>
            <a:r>
              <a:rPr lang="en-US" dirty="0" smtClean="0"/>
              <a:t>Chapter 17 Study Questions</a:t>
            </a:r>
            <a:endParaRPr lang="en-US" dirty="0"/>
          </a:p>
        </p:txBody>
      </p:sp>
      <p:sp>
        <p:nvSpPr>
          <p:cNvPr id="3" name="Content Placeholder 2"/>
          <p:cNvSpPr>
            <a:spLocks noGrp="1"/>
          </p:cNvSpPr>
          <p:nvPr>
            <p:ph idx="1"/>
          </p:nvPr>
        </p:nvSpPr>
        <p:spPr>
          <a:xfrm>
            <a:off x="0" y="824465"/>
            <a:ext cx="12192000" cy="6295291"/>
          </a:xfrm>
        </p:spPr>
        <p:txBody>
          <a:bodyPr>
            <a:normAutofit fontScale="92500" lnSpcReduction="20000"/>
          </a:bodyPr>
          <a:lstStyle/>
          <a:p>
            <a:r>
              <a:rPr lang="en-US" dirty="0" smtClean="0"/>
              <a:t>1</a:t>
            </a:r>
            <a:r>
              <a:rPr lang="en-US" dirty="0"/>
              <a:t>. Scout says that Atticus has an “infinite capacity for calming turbulent seas.” What does she mean by this? Is this true</a:t>
            </a:r>
            <a:r>
              <a:rPr lang="en-US" dirty="0" smtClean="0"/>
              <a:t>?</a:t>
            </a:r>
            <a:endParaRPr lang="en-US" dirty="0"/>
          </a:p>
          <a:p>
            <a:r>
              <a:rPr lang="en-US" dirty="0"/>
              <a:t>2. In history, who was Robert E. Lee? Feel free to look up this info. and write down what you discover. What’s interesting about this man being Mr. </a:t>
            </a:r>
            <a:r>
              <a:rPr lang="en-US" dirty="0" err="1"/>
              <a:t>Ewell’s</a:t>
            </a:r>
            <a:r>
              <a:rPr lang="en-US" dirty="0"/>
              <a:t> namesake</a:t>
            </a:r>
            <a:r>
              <a:rPr lang="en-US" dirty="0" smtClean="0"/>
              <a:t>?</a:t>
            </a:r>
            <a:endParaRPr lang="en-US" dirty="0"/>
          </a:p>
          <a:p>
            <a:r>
              <a:rPr lang="en-US" dirty="0"/>
              <a:t>3. Looking at the </a:t>
            </a:r>
            <a:r>
              <a:rPr lang="en-US" dirty="0" err="1"/>
              <a:t>Ewell</a:t>
            </a:r>
            <a:r>
              <a:rPr lang="en-US" dirty="0"/>
              <a:t> property, what item stands out as not belonging with all of the other broken junk? What might this symbolize</a:t>
            </a:r>
            <a:r>
              <a:rPr lang="en-US" dirty="0" smtClean="0"/>
              <a:t>?</a:t>
            </a:r>
            <a:endParaRPr lang="en-US" dirty="0"/>
          </a:p>
          <a:p>
            <a:r>
              <a:rPr lang="en-US" dirty="0"/>
              <a:t>4. Reverend Sykes has second thoughts about allowing the children to stay and listen to the graphic testimony, but ultimately relents to Jem and allows them to stay. Why doesn’t Rev. Sykes force them to leave</a:t>
            </a:r>
            <a:r>
              <a:rPr lang="en-US" dirty="0" smtClean="0"/>
              <a:t>?</a:t>
            </a:r>
            <a:endParaRPr lang="en-US" dirty="0"/>
          </a:p>
          <a:p>
            <a:r>
              <a:rPr lang="en-US" dirty="0"/>
              <a:t>5. Judge Taylor refuses to close the courtroom and says, “People generally see what they look for, and hear what they listen for, and they have the right to subject their children to it...” What does he mean</a:t>
            </a:r>
            <a:r>
              <a:rPr lang="en-US" dirty="0" smtClean="0"/>
              <a:t>?</a:t>
            </a:r>
            <a:endParaRPr lang="en-US" dirty="0"/>
          </a:p>
          <a:p>
            <a:r>
              <a:rPr lang="en-US" dirty="0"/>
              <a:t>6. Why didn’t Mr. </a:t>
            </a:r>
            <a:r>
              <a:rPr lang="en-US" dirty="0" err="1"/>
              <a:t>Ewell</a:t>
            </a:r>
            <a:r>
              <a:rPr lang="en-US" dirty="0"/>
              <a:t> have a doctor check out his daughter? What does this show us about the man</a:t>
            </a:r>
            <a:r>
              <a:rPr lang="en-US" dirty="0" smtClean="0"/>
              <a:t>?</a:t>
            </a:r>
            <a:endParaRPr lang="en-US" dirty="0"/>
          </a:p>
          <a:p>
            <a:r>
              <a:rPr lang="en-US" dirty="0"/>
              <a:t>7. What’s compelling about the fact that Mr. </a:t>
            </a:r>
            <a:r>
              <a:rPr lang="en-US" dirty="0" err="1"/>
              <a:t>Ewell</a:t>
            </a:r>
            <a:r>
              <a:rPr lang="en-US" dirty="0"/>
              <a:t> is left-handed</a:t>
            </a:r>
            <a:r>
              <a:rPr lang="en-US" dirty="0" smtClean="0"/>
              <a:t>?</a:t>
            </a:r>
            <a:endParaRPr lang="en-US" dirty="0"/>
          </a:p>
          <a:p>
            <a:r>
              <a:rPr lang="en-US" dirty="0"/>
              <a:t>8. Look at the last line of the chapter. What is the old saying that Scout refers to here? How is this </a:t>
            </a:r>
            <a:r>
              <a:rPr lang="en-US" dirty="0" smtClean="0"/>
              <a:t>an appropriate </a:t>
            </a:r>
            <a:r>
              <a:rPr lang="en-US" dirty="0"/>
              <a:t>idiom for this point in the trial?</a:t>
            </a:r>
          </a:p>
          <a:p>
            <a:endParaRPr lang="en-US" dirty="0"/>
          </a:p>
        </p:txBody>
      </p:sp>
    </p:spTree>
    <p:extLst>
      <p:ext uri="{BB962C8B-B14F-4D97-AF65-F5344CB8AC3E}">
        <p14:creationId xmlns:p14="http://schemas.microsoft.com/office/powerpoint/2010/main" val="2677759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18 Study </a:t>
            </a:r>
            <a:r>
              <a:rPr lang="en-US" dirty="0" err="1" smtClean="0"/>
              <a:t>Quesitons</a:t>
            </a:r>
            <a:r>
              <a:rPr lang="en-US" dirty="0" smtClean="0"/>
              <a:t> </a:t>
            </a:r>
            <a:endParaRPr lang="en-US" dirty="0"/>
          </a:p>
        </p:txBody>
      </p:sp>
      <p:sp>
        <p:nvSpPr>
          <p:cNvPr id="6" name="Content Placeholder 5"/>
          <p:cNvSpPr>
            <a:spLocks noGrp="1"/>
          </p:cNvSpPr>
          <p:nvPr>
            <p:ph idx="1"/>
          </p:nvPr>
        </p:nvSpPr>
        <p:spPr>
          <a:xfrm>
            <a:off x="187569" y="1825624"/>
            <a:ext cx="11840308" cy="5032375"/>
          </a:xfrm>
        </p:spPr>
        <p:txBody>
          <a:bodyPr>
            <a:normAutofit/>
          </a:bodyPr>
          <a:lstStyle/>
          <a:p>
            <a:r>
              <a:rPr lang="en-US" dirty="0"/>
              <a:t>1. What does Atticus do that makes </a:t>
            </a:r>
            <a:r>
              <a:rPr lang="en-US" dirty="0" err="1"/>
              <a:t>Mayella</a:t>
            </a:r>
            <a:r>
              <a:rPr lang="en-US" dirty="0"/>
              <a:t> </a:t>
            </a:r>
            <a:r>
              <a:rPr lang="en-US" dirty="0" err="1"/>
              <a:t>Ewell</a:t>
            </a:r>
            <a:r>
              <a:rPr lang="en-US" dirty="0"/>
              <a:t> think that he’s making fun of her? What does this show us about </a:t>
            </a:r>
            <a:r>
              <a:rPr lang="en-US" dirty="0" err="1"/>
              <a:t>Mayella’s</a:t>
            </a:r>
            <a:r>
              <a:rPr lang="en-US" dirty="0"/>
              <a:t> life</a:t>
            </a:r>
            <a:r>
              <a:rPr lang="en-US" dirty="0" smtClean="0"/>
              <a:t>?</a:t>
            </a:r>
            <a:endParaRPr lang="en-US" dirty="0"/>
          </a:p>
          <a:p>
            <a:r>
              <a:rPr lang="en-US" dirty="0"/>
              <a:t>2. What is so important about Tom Robinson’s physical appearance? What, according to the testimony, does this prove beyond a doubt</a:t>
            </a:r>
            <a:r>
              <a:rPr lang="en-US" dirty="0" smtClean="0"/>
              <a:t>?</a:t>
            </a:r>
            <a:endParaRPr lang="en-US" dirty="0"/>
          </a:p>
          <a:p>
            <a:r>
              <a:rPr lang="en-US" dirty="0"/>
              <a:t>3. Is </a:t>
            </a:r>
            <a:r>
              <a:rPr lang="en-US" dirty="0" err="1"/>
              <a:t>Mayella</a:t>
            </a:r>
            <a:r>
              <a:rPr lang="en-US" dirty="0"/>
              <a:t> like her father or different from him? In what </a:t>
            </a:r>
            <a:r>
              <a:rPr lang="en-US" dirty="0" smtClean="0"/>
              <a:t>ways</a:t>
            </a:r>
            <a:r>
              <a:rPr lang="en-US" dirty="0"/>
              <a:t>? </a:t>
            </a:r>
          </a:p>
          <a:p>
            <a:r>
              <a:rPr lang="en-US" dirty="0"/>
              <a:t>4. What does Scout notice about </a:t>
            </a:r>
            <a:r>
              <a:rPr lang="en-US" dirty="0" err="1"/>
              <a:t>Mayella</a:t>
            </a:r>
            <a:r>
              <a:rPr lang="en-US" dirty="0"/>
              <a:t> as she leaves the witness stand and passes </a:t>
            </a:r>
            <a:r>
              <a:rPr lang="en-US" dirty="0" smtClean="0"/>
              <a:t>Atticus’ defense </a:t>
            </a:r>
            <a:r>
              <a:rPr lang="en-US" dirty="0"/>
              <a:t>table?</a:t>
            </a:r>
          </a:p>
          <a:p>
            <a:endParaRPr lang="en-US" dirty="0"/>
          </a:p>
        </p:txBody>
      </p:sp>
    </p:spTree>
    <p:extLst>
      <p:ext uri="{BB962C8B-B14F-4D97-AF65-F5344CB8AC3E}">
        <p14:creationId xmlns:p14="http://schemas.microsoft.com/office/powerpoint/2010/main" val="2364481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70073"/>
          </a:xfrm>
        </p:spPr>
        <p:txBody>
          <a:bodyPr/>
          <a:lstStyle/>
          <a:p>
            <a:r>
              <a:rPr lang="en-US" dirty="0" smtClean="0"/>
              <a:t>Chapter 19 Study Questions</a:t>
            </a:r>
            <a:endParaRPr lang="en-US" dirty="0"/>
          </a:p>
        </p:txBody>
      </p:sp>
      <p:sp>
        <p:nvSpPr>
          <p:cNvPr id="3" name="Content Placeholder 2"/>
          <p:cNvSpPr>
            <a:spLocks noGrp="1"/>
          </p:cNvSpPr>
          <p:nvPr>
            <p:ph idx="1"/>
          </p:nvPr>
        </p:nvSpPr>
        <p:spPr>
          <a:xfrm>
            <a:off x="187569" y="1312985"/>
            <a:ext cx="12004431" cy="4863978"/>
          </a:xfrm>
        </p:spPr>
        <p:txBody>
          <a:bodyPr>
            <a:normAutofit fontScale="92500" lnSpcReduction="10000"/>
          </a:bodyPr>
          <a:lstStyle/>
          <a:p>
            <a:r>
              <a:rPr lang="en-US" dirty="0"/>
              <a:t>1. Why does Atticus mention Tom’s previous record of conviction</a:t>
            </a:r>
            <a:r>
              <a:rPr lang="en-US" dirty="0" smtClean="0"/>
              <a:t>?</a:t>
            </a:r>
            <a:endParaRPr lang="en-US" dirty="0"/>
          </a:p>
          <a:p>
            <a:r>
              <a:rPr lang="en-US" dirty="0"/>
              <a:t>2. Explain Tom’s version of the events on the evening of Nov. 21</a:t>
            </a:r>
            <a:r>
              <a:rPr lang="en-US" dirty="0" smtClean="0"/>
              <a:t>.</a:t>
            </a:r>
            <a:endParaRPr lang="en-US" dirty="0"/>
          </a:p>
          <a:p>
            <a:r>
              <a:rPr lang="en-US" dirty="0"/>
              <a:t>3. In that moment with </a:t>
            </a:r>
            <a:r>
              <a:rPr lang="en-US" dirty="0" err="1"/>
              <a:t>Mayella</a:t>
            </a:r>
            <a:r>
              <a:rPr lang="en-US" dirty="0"/>
              <a:t>, Tom is in a no-win situation. Explain the “subtlety of Tom’s</a:t>
            </a:r>
          </a:p>
          <a:p>
            <a:r>
              <a:rPr lang="en-US" dirty="0" err="1"/>
              <a:t>predictament</a:t>
            </a:r>
            <a:r>
              <a:rPr lang="en-US" dirty="0" smtClean="0"/>
              <a:t>.”</a:t>
            </a:r>
            <a:endParaRPr lang="en-US" dirty="0"/>
          </a:p>
          <a:p>
            <a:r>
              <a:rPr lang="en-US" dirty="0"/>
              <a:t>4. How is Mr. Link </a:t>
            </a:r>
            <a:r>
              <a:rPr lang="en-US" dirty="0" err="1"/>
              <a:t>Deas</a:t>
            </a:r>
            <a:r>
              <a:rPr lang="en-US" dirty="0"/>
              <a:t> heroic</a:t>
            </a:r>
            <a:r>
              <a:rPr lang="en-US" dirty="0" smtClean="0"/>
              <a:t>?</a:t>
            </a:r>
            <a:endParaRPr lang="en-US" dirty="0"/>
          </a:p>
          <a:p>
            <a:r>
              <a:rPr lang="en-US" dirty="0"/>
              <a:t>5. Why was it a “mistake” for Tom to say that he felt sorry for </a:t>
            </a:r>
            <a:r>
              <a:rPr lang="en-US" dirty="0" err="1"/>
              <a:t>Mayella</a:t>
            </a:r>
            <a:r>
              <a:rPr lang="en-US" dirty="0" smtClean="0"/>
              <a:t>?</a:t>
            </a:r>
            <a:endParaRPr lang="en-US" dirty="0"/>
          </a:p>
          <a:p>
            <a:r>
              <a:rPr lang="en-US" dirty="0"/>
              <a:t>6. Miss Maudie once said that Atticus Finch is “the same in the courtroom as he is on the public streets.” What makes this such an awesome compliment</a:t>
            </a:r>
            <a:r>
              <a:rPr lang="en-US" dirty="0" smtClean="0"/>
              <a:t>?</a:t>
            </a:r>
            <a:endParaRPr lang="en-US" dirty="0"/>
          </a:p>
          <a:p>
            <a:r>
              <a:rPr lang="en-US" dirty="0"/>
              <a:t>7. Dill becomes physically sensitive at the end of the chapter, so he and Scout leave to get some fresh air. Is Dill too sensitive? What’s the author’s message in having Dill become ill?</a:t>
            </a:r>
          </a:p>
          <a:p>
            <a:endParaRPr lang="en-US" dirty="0"/>
          </a:p>
        </p:txBody>
      </p:sp>
    </p:spTree>
    <p:extLst>
      <p:ext uri="{BB962C8B-B14F-4D97-AF65-F5344CB8AC3E}">
        <p14:creationId xmlns:p14="http://schemas.microsoft.com/office/powerpoint/2010/main" val="2181450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 Reading Questions</a:t>
            </a:r>
            <a:endParaRPr lang="en-US" dirty="0"/>
          </a:p>
        </p:txBody>
      </p:sp>
      <p:sp>
        <p:nvSpPr>
          <p:cNvPr id="3" name="Content Placeholder 2"/>
          <p:cNvSpPr>
            <a:spLocks noGrp="1"/>
          </p:cNvSpPr>
          <p:nvPr>
            <p:ph idx="1"/>
          </p:nvPr>
        </p:nvSpPr>
        <p:spPr/>
        <p:txBody>
          <a:bodyPr>
            <a:normAutofit lnSpcReduction="10000"/>
          </a:bodyPr>
          <a:lstStyle/>
          <a:p>
            <a:r>
              <a:rPr lang="en-US" dirty="0"/>
              <a:t>1. At the beginning of the chapter, we find out that Mr. Raymond sips only Coca-Cola from a paper sack, deliberately pretending to be drunk. Why does he do this</a:t>
            </a:r>
            <a:r>
              <a:rPr lang="en-US" dirty="0" smtClean="0"/>
              <a:t>?</a:t>
            </a:r>
            <a:endParaRPr lang="en-US" dirty="0"/>
          </a:p>
          <a:p>
            <a:r>
              <a:rPr lang="en-US" dirty="0"/>
              <a:t>2. Why does Mr. Raymond tell Scout and Dill about his life</a:t>
            </a:r>
            <a:r>
              <a:rPr lang="en-US" dirty="0" smtClean="0"/>
              <a:t>?</a:t>
            </a:r>
            <a:endParaRPr lang="en-US" dirty="0"/>
          </a:p>
          <a:p>
            <a:r>
              <a:rPr lang="en-US" dirty="0"/>
              <a:t>3. Scout says that Mr. </a:t>
            </a:r>
            <a:r>
              <a:rPr lang="en-US" dirty="0" err="1"/>
              <a:t>Dolphus</a:t>
            </a:r>
            <a:r>
              <a:rPr lang="en-US" dirty="0"/>
              <a:t> Raymond was “an evil man.” Is she right? Explain your answer</a:t>
            </a:r>
            <a:r>
              <a:rPr lang="en-US" dirty="0" smtClean="0"/>
              <a:t>.</a:t>
            </a:r>
            <a:endParaRPr lang="en-US" dirty="0"/>
          </a:p>
          <a:p>
            <a:r>
              <a:rPr lang="en-US" dirty="0"/>
              <a:t>4. Why, according to Atticus, did </a:t>
            </a:r>
            <a:r>
              <a:rPr lang="en-US" dirty="0" err="1"/>
              <a:t>Mayelle</a:t>
            </a:r>
            <a:r>
              <a:rPr lang="en-US" dirty="0"/>
              <a:t> throw her false accusation at Tom</a:t>
            </a:r>
            <a:r>
              <a:rPr lang="en-US" dirty="0" smtClean="0"/>
              <a:t>?</a:t>
            </a:r>
            <a:endParaRPr lang="en-US" dirty="0"/>
          </a:p>
          <a:p>
            <a:r>
              <a:rPr lang="en-US" dirty="0"/>
              <a:t>5. According to Atticus, what is the only institution that can serve as an equalizer of men? Do you agree with this idea?</a:t>
            </a:r>
          </a:p>
          <a:p>
            <a:endParaRPr lang="en-US" dirty="0"/>
          </a:p>
        </p:txBody>
      </p:sp>
    </p:spTree>
    <p:extLst>
      <p:ext uri="{BB962C8B-B14F-4D97-AF65-F5344CB8AC3E}">
        <p14:creationId xmlns:p14="http://schemas.microsoft.com/office/powerpoint/2010/main" val="265079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Monday February 8,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p>
          <a:p>
            <a:endParaRPr lang="en-US" dirty="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b="1" dirty="0" smtClean="0">
                <a:solidFill>
                  <a:srgbClr val="660033"/>
                </a:solidFill>
                <a:latin typeface="Lucida Calligraphy" panose="03010101010101010101" pitchFamily="66" charset="0"/>
              </a:rPr>
              <a:t>Chapter 21-23 Reading Check</a:t>
            </a:r>
          </a:p>
          <a:p>
            <a:pPr marL="0" indent="0">
              <a:buNone/>
            </a:pPr>
            <a:r>
              <a:rPr lang="en-US" b="1" dirty="0" smtClean="0">
                <a:solidFill>
                  <a:srgbClr val="660033"/>
                </a:solidFill>
                <a:latin typeface="Lucida Calligraphy" panose="03010101010101010101" pitchFamily="66" charset="0"/>
              </a:rPr>
              <a:t>Chapters 17-20 Study Questions</a:t>
            </a:r>
          </a:p>
          <a:p>
            <a:pPr marL="0" indent="0">
              <a:buNone/>
            </a:pPr>
            <a:endParaRPr lang="en-US" b="1" dirty="0" smtClean="0">
              <a:solidFill>
                <a:srgbClr val="660033"/>
              </a:solidFill>
              <a:latin typeface="Lucida Calligraphy" panose="03010101010101010101" pitchFamily="66" charset="0"/>
            </a:endParaRPr>
          </a:p>
          <a:p>
            <a:r>
              <a:rPr lang="en-US" b="1" dirty="0" smtClean="0">
                <a:solidFill>
                  <a:srgbClr val="660033"/>
                </a:solidFill>
                <a:latin typeface="Lucida Calligraphy" panose="03010101010101010101" pitchFamily="66" charset="0"/>
              </a:rPr>
              <a:t>Chapter 24-26 Reading for Homework: Due Wednesday</a:t>
            </a:r>
          </a:p>
          <a:p>
            <a:r>
              <a:rPr lang="en-US" b="1" dirty="0" smtClean="0">
                <a:solidFill>
                  <a:srgbClr val="660033"/>
                </a:solidFill>
                <a:latin typeface="Lucida Calligraphy" panose="03010101010101010101" pitchFamily="66" charset="0"/>
              </a:rPr>
              <a:t>To Kill a Mockingbird Exam next Friday.  2/19</a:t>
            </a:r>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pic>
        <p:nvPicPr>
          <p:cNvPr id="2" name="Picture 1"/>
          <p:cNvPicPr>
            <a:picLocks noChangeAspect="1"/>
          </p:cNvPicPr>
          <p:nvPr/>
        </p:nvPicPr>
        <p:blipFill rotWithShape="1">
          <a:blip r:embed="rId2"/>
          <a:srcRect r="3852" b="31028"/>
          <a:stretch/>
        </p:blipFill>
        <p:spPr>
          <a:xfrm>
            <a:off x="363096" y="1245337"/>
            <a:ext cx="5660262" cy="3045309"/>
          </a:xfrm>
          <a:prstGeom prst="rect">
            <a:avLst/>
          </a:prstGeom>
        </p:spPr>
      </p:pic>
    </p:spTree>
    <p:extLst>
      <p:ext uri="{BB962C8B-B14F-4D97-AF65-F5344CB8AC3E}">
        <p14:creationId xmlns:p14="http://schemas.microsoft.com/office/powerpoint/2010/main" val="443564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Tuesday February </a:t>
            </a:r>
            <a:r>
              <a:rPr lang="en-US" sz="3200" b="1" dirty="0">
                <a:solidFill>
                  <a:srgbClr val="660033"/>
                </a:solidFill>
                <a:latin typeface="Lucida Calligraphy" panose="03010101010101010101" pitchFamily="66" charset="0"/>
              </a:rPr>
              <a:t>9</a:t>
            </a:r>
            <a:r>
              <a:rPr lang="en-US" sz="3200" b="1" dirty="0" smtClean="0">
                <a:solidFill>
                  <a:srgbClr val="660033"/>
                </a:solidFill>
                <a:latin typeface="Lucida Calligraphy" panose="03010101010101010101" pitchFamily="66" charset="0"/>
              </a:rPr>
              <a:t>,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 Journal Prompt</a:t>
            </a:r>
            <a:endParaRPr lang="en-US" dirty="0">
              <a:solidFill>
                <a:srgbClr val="660033"/>
              </a:solidFill>
              <a:latin typeface="Lucida Calligraphy" panose="03010101010101010101" pitchFamily="66" charset="0"/>
            </a:endParaRPr>
          </a:p>
          <a:p>
            <a:r>
              <a:rPr lang="en-US" dirty="0"/>
              <a:t>Consider and write why people fail to do the right thing, even though their consciences clearly tell them what to do. </a:t>
            </a:r>
            <a:endParaRPr lang="en-US" dirty="0" smtClean="0"/>
          </a:p>
          <a:p>
            <a:r>
              <a:rPr lang="en-US" dirty="0" smtClean="0"/>
              <a:t>Which </a:t>
            </a:r>
            <a:r>
              <a:rPr lang="en-US" dirty="0"/>
              <a:t>influences would you be likely to personally resist, and which might overrule your conscience?</a:t>
            </a:r>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b="1" dirty="0" smtClean="0">
                <a:solidFill>
                  <a:srgbClr val="660033"/>
                </a:solidFill>
                <a:latin typeface="Lucida Calligraphy" panose="03010101010101010101" pitchFamily="66" charset="0"/>
              </a:rPr>
              <a:t>Chapters 21-23 Study Question Discussion</a:t>
            </a:r>
          </a:p>
          <a:p>
            <a:r>
              <a:rPr lang="en-US" b="1" dirty="0">
                <a:solidFill>
                  <a:srgbClr val="660033"/>
                </a:solidFill>
                <a:latin typeface="Lucida Calligraphy" panose="03010101010101010101" pitchFamily="66" charset="0"/>
              </a:rPr>
              <a:t>Essay topic introduction</a:t>
            </a:r>
          </a:p>
          <a:p>
            <a:r>
              <a:rPr lang="en-US" b="1" dirty="0">
                <a:solidFill>
                  <a:srgbClr val="660033"/>
                </a:solidFill>
                <a:latin typeface="Lucida Calligraphy" panose="03010101010101010101" pitchFamily="66" charset="0"/>
              </a:rPr>
              <a:t>Edmodo Poll</a:t>
            </a:r>
          </a:p>
          <a:p>
            <a:r>
              <a:rPr lang="en-US" b="1" dirty="0" smtClean="0">
                <a:solidFill>
                  <a:srgbClr val="660033"/>
                </a:solidFill>
                <a:latin typeface="Lucida Calligraphy" panose="03010101010101010101" pitchFamily="66" charset="0"/>
              </a:rPr>
              <a:t>Chapter 24-26 Reading for Homework due TOMORROW</a:t>
            </a:r>
          </a:p>
          <a:p>
            <a:pPr marL="0" indent="0">
              <a:buNone/>
            </a:pPr>
            <a:endParaRPr lang="en-US" b="1" dirty="0" smtClean="0">
              <a:solidFill>
                <a:srgbClr val="660033"/>
              </a:solidFill>
              <a:latin typeface="Lucida Calligraphy" panose="03010101010101010101" pitchFamily="66" charset="0"/>
            </a:endParaRPr>
          </a:p>
          <a:p>
            <a:pPr marL="0" indent="0">
              <a:buNone/>
            </a:pPr>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Exam NEXT Friday.  February 19th</a:t>
            </a:r>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spTree>
    <p:extLst>
      <p:ext uri="{BB962C8B-B14F-4D97-AF65-F5344CB8AC3E}">
        <p14:creationId xmlns:p14="http://schemas.microsoft.com/office/powerpoint/2010/main" val="407945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21 Study Questions</a:t>
            </a:r>
            <a:endParaRPr lang="en-US" dirty="0"/>
          </a:p>
        </p:txBody>
      </p:sp>
      <p:sp>
        <p:nvSpPr>
          <p:cNvPr id="3" name="Content Placeholder 2"/>
          <p:cNvSpPr>
            <a:spLocks noGrp="1"/>
          </p:cNvSpPr>
          <p:nvPr>
            <p:ph idx="1"/>
          </p:nvPr>
        </p:nvSpPr>
        <p:spPr>
          <a:xfrm>
            <a:off x="0" y="1326524"/>
            <a:ext cx="11353800" cy="4850439"/>
          </a:xfrm>
        </p:spPr>
        <p:txBody>
          <a:bodyPr>
            <a:normAutofit/>
          </a:bodyPr>
          <a:lstStyle/>
          <a:p>
            <a:r>
              <a:rPr lang="en-US" sz="3200" dirty="0"/>
              <a:t>1. Jem is confident that Atticus has won the case, but Atticus is not as certain. Write the line of text </a:t>
            </a:r>
            <a:r>
              <a:rPr lang="en-US" sz="3200" dirty="0" smtClean="0"/>
              <a:t>that shows </a:t>
            </a:r>
            <a:r>
              <a:rPr lang="en-US" sz="3200" dirty="0"/>
              <a:t>Atticus knows he’ll lose, but that he’s not ready to take away Jem’s hope.</a:t>
            </a:r>
          </a:p>
          <a:p>
            <a:r>
              <a:rPr lang="en-US" sz="3200" dirty="0"/>
              <a:t>2. Why is a long-deliberating jury a good sign?</a:t>
            </a:r>
          </a:p>
          <a:p>
            <a:r>
              <a:rPr lang="en-US" sz="3200" dirty="0"/>
              <a:t>3. How does Scout “know” the verdict before she hears it?</a:t>
            </a:r>
          </a:p>
          <a:p>
            <a:r>
              <a:rPr lang="en-US" sz="3200" dirty="0"/>
              <a:t>4. Why do the people in the balcony gallery stand when Atticus leaves the courtroom?</a:t>
            </a:r>
          </a:p>
        </p:txBody>
      </p:sp>
    </p:spTree>
    <p:extLst>
      <p:ext uri="{BB962C8B-B14F-4D97-AF65-F5344CB8AC3E}">
        <p14:creationId xmlns:p14="http://schemas.microsoft.com/office/powerpoint/2010/main" val="2677067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 Study Questions</a:t>
            </a:r>
            <a:endParaRPr lang="en-US" dirty="0"/>
          </a:p>
        </p:txBody>
      </p:sp>
      <p:sp>
        <p:nvSpPr>
          <p:cNvPr id="3" name="Content Placeholder 2"/>
          <p:cNvSpPr>
            <a:spLocks noGrp="1"/>
          </p:cNvSpPr>
          <p:nvPr>
            <p:ph idx="1"/>
          </p:nvPr>
        </p:nvSpPr>
        <p:spPr>
          <a:xfrm>
            <a:off x="347730" y="1429554"/>
            <a:ext cx="11844270" cy="5428445"/>
          </a:xfrm>
        </p:spPr>
        <p:txBody>
          <a:bodyPr>
            <a:normAutofit/>
          </a:bodyPr>
          <a:lstStyle/>
          <a:p>
            <a:r>
              <a:rPr lang="en-US" dirty="0"/>
              <a:t>1. Aunt Alexandra tries to scold Atticus for allowing the children to attend the trial, but Atticus says</a:t>
            </a:r>
            <a:r>
              <a:rPr lang="en-US" dirty="0" smtClean="0"/>
              <a:t>, “</a:t>
            </a:r>
            <a:r>
              <a:rPr lang="en-US" dirty="0"/>
              <a:t>This is their home, sister...We’ve made it this way for them, they might as well learn to cope with it</a:t>
            </a:r>
            <a:r>
              <a:rPr lang="en-US" dirty="0" smtClean="0"/>
              <a:t>.” Explain </a:t>
            </a:r>
            <a:r>
              <a:rPr lang="en-US" dirty="0"/>
              <a:t>Atticus’ message.</a:t>
            </a:r>
          </a:p>
          <a:p>
            <a:r>
              <a:rPr lang="en-US" dirty="0"/>
              <a:t>2. Atticus lost the case, yet the black community has reacted with generosity, filling his kitchen </a:t>
            </a:r>
            <a:r>
              <a:rPr lang="en-US" dirty="0" smtClean="0"/>
              <a:t>with food</a:t>
            </a:r>
            <a:r>
              <a:rPr lang="en-US" dirty="0"/>
              <a:t>. Why did people drop off so much food?</a:t>
            </a:r>
          </a:p>
          <a:p>
            <a:r>
              <a:rPr lang="en-US" dirty="0"/>
              <a:t>3. What’s interesting about Miss Maudie’s cake?</a:t>
            </a:r>
          </a:p>
          <a:p>
            <a:r>
              <a:rPr lang="en-US" dirty="0"/>
              <a:t>4. How did Judge Taylor try to help Tom?</a:t>
            </a:r>
          </a:p>
          <a:p>
            <a:r>
              <a:rPr lang="en-US" dirty="0"/>
              <a:t>5. What “baby step” was made with this case?</a:t>
            </a:r>
          </a:p>
          <a:p>
            <a:r>
              <a:rPr lang="en-US" dirty="0"/>
              <a:t>6. What does Dill say he wants to be when he’s </a:t>
            </a:r>
            <a:r>
              <a:rPr lang="en-US" dirty="0" smtClean="0"/>
              <a:t>grown? Why?</a:t>
            </a:r>
          </a:p>
          <a:p>
            <a:r>
              <a:rPr lang="en-US" dirty="0"/>
              <a:t>7. At the end of the chapter, what do we </a:t>
            </a:r>
            <a:r>
              <a:rPr lang="en-US" dirty="0" smtClean="0"/>
              <a:t>discover happened </a:t>
            </a:r>
            <a:r>
              <a:rPr lang="en-US" dirty="0"/>
              <a:t>to Atticus that morning?</a:t>
            </a:r>
          </a:p>
        </p:txBody>
      </p:sp>
    </p:spTree>
    <p:extLst>
      <p:ext uri="{BB962C8B-B14F-4D97-AF65-F5344CB8AC3E}">
        <p14:creationId xmlns:p14="http://schemas.microsoft.com/office/powerpoint/2010/main" val="2499596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9151" y="685800"/>
            <a:ext cx="11951263" cy="6172200"/>
          </a:xfrm>
        </p:spPr>
        <p:txBody>
          <a:bodyPr>
            <a:normAutofit lnSpcReduction="10000"/>
          </a:bodyPr>
          <a:lstStyle/>
          <a:p>
            <a:r>
              <a:rPr lang="en-US" dirty="0" smtClean="0"/>
              <a:t>1. </a:t>
            </a:r>
            <a:r>
              <a:rPr lang="en-US" dirty="0"/>
              <a:t>Why do Jem and Scout go to church with Calpurnia? Where is Atticus?</a:t>
            </a:r>
          </a:p>
          <a:p>
            <a:r>
              <a:rPr lang="en-US" dirty="0"/>
              <a:t> </a:t>
            </a:r>
            <a:r>
              <a:rPr lang="en-US" dirty="0" smtClean="0"/>
              <a:t>2</a:t>
            </a:r>
            <a:r>
              <a:rPr lang="en-US" dirty="0"/>
              <a:t>. Why is the church named First Purchase?</a:t>
            </a:r>
          </a:p>
          <a:p>
            <a:r>
              <a:rPr lang="en-US" dirty="0"/>
              <a:t> </a:t>
            </a:r>
            <a:r>
              <a:rPr lang="en-US" dirty="0" smtClean="0"/>
              <a:t>3</a:t>
            </a:r>
            <a:r>
              <a:rPr lang="en-US" dirty="0"/>
              <a:t>. Does Lula speak for the majority opinion in the congregation? Why does the author include her in the church scene?</a:t>
            </a:r>
          </a:p>
          <a:p>
            <a:r>
              <a:rPr lang="en-US" dirty="0"/>
              <a:t> </a:t>
            </a:r>
            <a:r>
              <a:rPr lang="en-US" dirty="0" smtClean="0"/>
              <a:t>4</a:t>
            </a:r>
            <a:r>
              <a:rPr lang="en-US" dirty="0"/>
              <a:t>. What is the crime that’s been charged against Tom Robinson?</a:t>
            </a:r>
          </a:p>
          <a:p>
            <a:r>
              <a:rPr lang="en-US" dirty="0"/>
              <a:t> </a:t>
            </a:r>
            <a:r>
              <a:rPr lang="en-US" dirty="0" smtClean="0"/>
              <a:t>5</a:t>
            </a:r>
            <a:r>
              <a:rPr lang="en-US" dirty="0"/>
              <a:t>. Why can’t Helen Robinson work and support her three children?</a:t>
            </a:r>
          </a:p>
          <a:p>
            <a:r>
              <a:rPr lang="en-US" dirty="0"/>
              <a:t> </a:t>
            </a:r>
            <a:r>
              <a:rPr lang="en-US" dirty="0" smtClean="0"/>
              <a:t>6</a:t>
            </a:r>
            <a:r>
              <a:rPr lang="en-US" dirty="0"/>
              <a:t>. During the church service, we find out that Calpurnia is one of the few African-American residents of Maycomb who can read. The children get to know Cal better during this Sunday and realize lots of things about her that they didn’t know, including that she’s older than they realized. Look closely at this passage: “But, Cal,” Jem protested, “you don’t look even near as old as Atticus.” “Colored folks don’t show their ages so fast,” she said. “Maybe because they can’t read...” What’s humorous or interesting about this short passage?</a:t>
            </a:r>
          </a:p>
          <a:p>
            <a:r>
              <a:rPr lang="en-US" dirty="0"/>
              <a:t> </a:t>
            </a:r>
            <a:r>
              <a:rPr lang="en-US" dirty="0" smtClean="0"/>
              <a:t>7</a:t>
            </a:r>
            <a:r>
              <a:rPr lang="en-US" dirty="0"/>
              <a:t>. What nasty surprise awaits the children at the very end of the chapter?</a:t>
            </a:r>
          </a:p>
          <a:p>
            <a:endParaRPr lang="en-US" dirty="0"/>
          </a:p>
        </p:txBody>
      </p:sp>
      <p:sp>
        <p:nvSpPr>
          <p:cNvPr id="4" name="Title 3"/>
          <p:cNvSpPr>
            <a:spLocks noGrp="1"/>
          </p:cNvSpPr>
          <p:nvPr>
            <p:ph type="title"/>
          </p:nvPr>
        </p:nvSpPr>
        <p:spPr>
          <a:xfrm>
            <a:off x="1295401" y="1"/>
            <a:ext cx="9782801" cy="579437"/>
          </a:xfrm>
        </p:spPr>
        <p:txBody>
          <a:bodyPr>
            <a:normAutofit fontScale="90000"/>
          </a:bodyPr>
          <a:lstStyle/>
          <a:p>
            <a:r>
              <a:rPr lang="en-US" dirty="0" smtClean="0"/>
              <a:t>Study Questions Chapter 12</a:t>
            </a:r>
            <a:endParaRPr lang="en-US" dirty="0"/>
          </a:p>
        </p:txBody>
      </p:sp>
    </p:spTree>
    <p:extLst>
      <p:ext uri="{BB962C8B-B14F-4D97-AF65-F5344CB8AC3E}">
        <p14:creationId xmlns:p14="http://schemas.microsoft.com/office/powerpoint/2010/main" val="378846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3" y="0"/>
            <a:ext cx="10515600" cy="862885"/>
          </a:xfrm>
        </p:spPr>
        <p:txBody>
          <a:bodyPr/>
          <a:lstStyle/>
          <a:p>
            <a:r>
              <a:rPr lang="en-US" dirty="0" smtClean="0"/>
              <a:t>Chapter 23 Study Questions</a:t>
            </a:r>
            <a:endParaRPr lang="en-US" dirty="0"/>
          </a:p>
        </p:txBody>
      </p:sp>
      <p:sp>
        <p:nvSpPr>
          <p:cNvPr id="3" name="Content Placeholder 2"/>
          <p:cNvSpPr>
            <a:spLocks noGrp="1"/>
          </p:cNvSpPr>
          <p:nvPr>
            <p:ph idx="1"/>
          </p:nvPr>
        </p:nvSpPr>
        <p:spPr>
          <a:xfrm>
            <a:off x="167425" y="862885"/>
            <a:ext cx="12192000" cy="5167311"/>
          </a:xfrm>
        </p:spPr>
        <p:txBody>
          <a:bodyPr>
            <a:normAutofit fontScale="92500" lnSpcReduction="10000"/>
          </a:bodyPr>
          <a:lstStyle/>
          <a:p>
            <a:r>
              <a:rPr lang="en-US" dirty="0"/>
              <a:t>1. How does Atticus react to Bob </a:t>
            </a:r>
            <a:r>
              <a:rPr lang="en-US" dirty="0" err="1"/>
              <a:t>Ewell’s</a:t>
            </a:r>
            <a:r>
              <a:rPr lang="en-US" dirty="0"/>
              <a:t> threat against him?</a:t>
            </a:r>
          </a:p>
          <a:p>
            <a:r>
              <a:rPr lang="en-US" dirty="0"/>
              <a:t>2. What is “circumstantial evidence” and what does it have to do with Tom’s case?</a:t>
            </a:r>
          </a:p>
          <a:p>
            <a:r>
              <a:rPr lang="en-US" dirty="0"/>
              <a:t>3. In thinking about the injustices faced by Tom and other members of the African-American </a:t>
            </a:r>
            <a:r>
              <a:rPr lang="en-US" dirty="0" smtClean="0"/>
              <a:t>community, Atticus </a:t>
            </a:r>
            <a:r>
              <a:rPr lang="en-US" dirty="0"/>
              <a:t>says, “Don’t fool </a:t>
            </a:r>
            <a:r>
              <a:rPr lang="en-US" dirty="0" err="1"/>
              <a:t>youselves</a:t>
            </a:r>
            <a:r>
              <a:rPr lang="en-US" dirty="0"/>
              <a:t> – it’s all adding up and one of these days we’re going to pay the bill </a:t>
            </a:r>
            <a:r>
              <a:rPr lang="en-US" dirty="0" smtClean="0"/>
              <a:t>for it</a:t>
            </a:r>
            <a:r>
              <a:rPr lang="en-US" dirty="0"/>
              <a:t>. I hope it’s not in you children’s time.” What is his concern/prediction about the future?</a:t>
            </a:r>
          </a:p>
          <a:p>
            <a:r>
              <a:rPr lang="en-US" dirty="0"/>
              <a:t>4. Aunt Alexandra accepts that the </a:t>
            </a:r>
            <a:r>
              <a:rPr lang="en-US" dirty="0" err="1"/>
              <a:t>Cunninghams</a:t>
            </a:r>
            <a:r>
              <a:rPr lang="en-US" dirty="0"/>
              <a:t> may be good people, but she still thinks “they’re not </a:t>
            </a:r>
            <a:r>
              <a:rPr lang="en-US" dirty="0" smtClean="0"/>
              <a:t>our kind </a:t>
            </a:r>
            <a:r>
              <a:rPr lang="en-US" dirty="0"/>
              <a:t>of folks.” Later, she calls them “trash.” This book was first published in 1960 and set in the 1930s, </a:t>
            </a:r>
            <a:r>
              <a:rPr lang="en-US" dirty="0" smtClean="0"/>
              <a:t>yet these </a:t>
            </a:r>
            <a:r>
              <a:rPr lang="en-US" dirty="0"/>
              <a:t>class distinctions are still with us today. Why do you think, as Scout says so clearly toward the end </a:t>
            </a:r>
            <a:r>
              <a:rPr lang="en-US" dirty="0" smtClean="0"/>
              <a:t>of the </a:t>
            </a:r>
            <a:r>
              <a:rPr lang="en-US" dirty="0"/>
              <a:t>chapter, folks just don’t get along with each other? Why do we allow this separation of race and class </a:t>
            </a:r>
            <a:r>
              <a:rPr lang="en-US" dirty="0" smtClean="0"/>
              <a:t>to still </a:t>
            </a:r>
            <a:r>
              <a:rPr lang="en-US" dirty="0"/>
              <a:t>exist?</a:t>
            </a:r>
          </a:p>
          <a:p>
            <a:r>
              <a:rPr lang="en-US" dirty="0"/>
              <a:t>5. At the end of this chapter, Jem forms a new theory about why Boo Radley rarely leaves his house. </a:t>
            </a:r>
            <a:r>
              <a:rPr lang="en-US" dirty="0" smtClean="0"/>
              <a:t>What is </a:t>
            </a:r>
            <a:r>
              <a:rPr lang="en-US" dirty="0"/>
              <a:t>this? How likely is it to be true?</a:t>
            </a:r>
          </a:p>
        </p:txBody>
      </p:sp>
    </p:spTree>
    <p:extLst>
      <p:ext uri="{BB962C8B-B14F-4D97-AF65-F5344CB8AC3E}">
        <p14:creationId xmlns:p14="http://schemas.microsoft.com/office/powerpoint/2010/main" val="38341248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9063"/>
            <a:ext cx="10515600" cy="523517"/>
          </a:xfrm>
        </p:spPr>
        <p:txBody>
          <a:bodyPr>
            <a:normAutofit fontScale="90000"/>
          </a:bodyPr>
          <a:lstStyle/>
          <a:p>
            <a:pPr algn="ctr"/>
            <a:r>
              <a:rPr lang="en-US" b="1" i="1" dirty="0" smtClean="0"/>
              <a:t>To Kill a Mockingbird </a:t>
            </a:r>
            <a:r>
              <a:rPr lang="en-US" b="1" dirty="0" smtClean="0"/>
              <a:t>Essay Topics</a:t>
            </a:r>
            <a:endParaRPr lang="en-US" b="1" dirty="0"/>
          </a:p>
        </p:txBody>
      </p:sp>
      <p:sp>
        <p:nvSpPr>
          <p:cNvPr id="6" name="Content Placeholder 5"/>
          <p:cNvSpPr>
            <a:spLocks noGrp="1"/>
          </p:cNvSpPr>
          <p:nvPr>
            <p:ph idx="1"/>
          </p:nvPr>
        </p:nvSpPr>
        <p:spPr>
          <a:xfrm>
            <a:off x="0" y="682580"/>
            <a:ext cx="12192000" cy="6175419"/>
          </a:xfrm>
        </p:spPr>
        <p:txBody>
          <a:bodyPr>
            <a:normAutofit lnSpcReduction="10000"/>
          </a:bodyPr>
          <a:lstStyle/>
          <a:p>
            <a:r>
              <a:rPr lang="en-US" dirty="0"/>
              <a:t>Choose </a:t>
            </a:r>
            <a:r>
              <a:rPr lang="en-US" b="1" dirty="0"/>
              <a:t>ONE </a:t>
            </a:r>
            <a:r>
              <a:rPr lang="en-US" dirty="0"/>
              <a:t>of the five sentences below and consider whether you agree or disagree with the idea. </a:t>
            </a:r>
            <a:r>
              <a:rPr lang="en-US" dirty="0" smtClean="0"/>
              <a:t>Build a </a:t>
            </a:r>
            <a:r>
              <a:rPr lang="en-US" dirty="0"/>
              <a:t>persuasive essay in which you examine the idea in the statement and either prove or disprove it using </a:t>
            </a:r>
            <a:r>
              <a:rPr lang="en-US" dirty="0" smtClean="0"/>
              <a:t>an example </a:t>
            </a:r>
            <a:r>
              <a:rPr lang="en-US" dirty="0"/>
              <a:t>from </a:t>
            </a:r>
            <a:r>
              <a:rPr lang="en-US" i="1" dirty="0"/>
              <a:t>To Kill a Mockingbird </a:t>
            </a:r>
            <a:r>
              <a:rPr lang="en-US" dirty="0"/>
              <a:t>and a separate example from our modern world (1980 to today). </a:t>
            </a:r>
            <a:r>
              <a:rPr lang="en-US" dirty="0" smtClean="0"/>
              <a:t>This persuasive </a:t>
            </a:r>
            <a:r>
              <a:rPr lang="en-US" dirty="0"/>
              <a:t>essay will require you to dig into Harper Lee’s novel to provide textual support for your stance, </a:t>
            </a:r>
            <a:r>
              <a:rPr lang="en-US" dirty="0" smtClean="0"/>
              <a:t>as well </a:t>
            </a:r>
            <a:r>
              <a:rPr lang="en-US" dirty="0"/>
              <a:t>as evidence of research on the modern example that you include in your argument. Be sure to keep </a:t>
            </a:r>
            <a:r>
              <a:rPr lang="en-US" dirty="0" smtClean="0"/>
              <a:t>track of </a:t>
            </a:r>
            <a:r>
              <a:rPr lang="en-US" dirty="0"/>
              <a:t>your source citation material, as M.L.A. in-text citation and a Works Cited page are required. </a:t>
            </a:r>
            <a:r>
              <a:rPr lang="en-US" b="1" dirty="0" smtClean="0"/>
              <a:t>Topic </a:t>
            </a:r>
            <a:r>
              <a:rPr lang="en-US" b="1" dirty="0"/>
              <a:t>Options:</a:t>
            </a:r>
          </a:p>
          <a:p>
            <a:r>
              <a:rPr lang="en-US" dirty="0"/>
              <a:t>1. America will never achieve true racial and social equality.</a:t>
            </a:r>
          </a:p>
          <a:p>
            <a:r>
              <a:rPr lang="en-US" dirty="0"/>
              <a:t>2. Friends are a more powerful influence on children than parents.</a:t>
            </a:r>
          </a:p>
          <a:p>
            <a:r>
              <a:rPr lang="en-US" dirty="0"/>
              <a:t>3. The quietest people are often the most powerful.</a:t>
            </a:r>
          </a:p>
          <a:p>
            <a:r>
              <a:rPr lang="en-US" dirty="0"/>
              <a:t>4. A lady knows that one can trap more flies with sugar than vinegar.</a:t>
            </a:r>
          </a:p>
          <a:p>
            <a:r>
              <a:rPr lang="en-US" dirty="0"/>
              <a:t>5. It is impossible to become a strong, productive adult if one had </a:t>
            </a:r>
            <a:r>
              <a:rPr lang="en-US" dirty="0" smtClean="0"/>
              <a:t>an abusive </a:t>
            </a:r>
            <a:r>
              <a:rPr lang="en-US" dirty="0"/>
              <a:t>or neglected childhood.</a:t>
            </a:r>
          </a:p>
        </p:txBody>
      </p:sp>
    </p:spTree>
    <p:extLst>
      <p:ext uri="{BB962C8B-B14F-4D97-AF65-F5344CB8AC3E}">
        <p14:creationId xmlns:p14="http://schemas.microsoft.com/office/powerpoint/2010/main" val="804070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Wednesday February 10,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lnSpcReduction="10000"/>
          </a:bodyPr>
          <a:lstStyle/>
          <a:p>
            <a:r>
              <a:rPr lang="en-US" dirty="0" smtClean="0">
                <a:solidFill>
                  <a:srgbClr val="660033"/>
                </a:solidFill>
                <a:latin typeface="Lucida Calligraphy" panose="03010101010101010101" pitchFamily="66" charset="0"/>
              </a:rPr>
              <a:t>Do Now: What is irony?</a:t>
            </a:r>
          </a:p>
          <a:p>
            <a:endParaRPr lang="en-US" dirty="0" smtClean="0">
              <a:solidFill>
                <a:srgbClr val="660033"/>
              </a:solidFill>
              <a:latin typeface="Lucida Calligraphy" panose="03010101010101010101" pitchFamily="66" charset="0"/>
            </a:endParaRPr>
          </a:p>
          <a:p>
            <a:endParaRPr lang="en-US" sz="1400" dirty="0" smtClean="0">
              <a:solidFill>
                <a:srgbClr val="660033"/>
              </a:solidFill>
              <a:latin typeface="Lucida Calligraphy" panose="03010101010101010101" pitchFamily="66" charset="0"/>
            </a:endParaRPr>
          </a:p>
          <a:p>
            <a:endParaRPr lang="en-US" sz="1400" dirty="0">
              <a:solidFill>
                <a:srgbClr val="660033"/>
              </a:solidFill>
              <a:latin typeface="Lucida Calligraphy" panose="03010101010101010101" pitchFamily="66" charset="0"/>
            </a:endParaRPr>
          </a:p>
          <a:p>
            <a:endParaRPr lang="en-US" sz="1400" dirty="0" smtClean="0">
              <a:solidFill>
                <a:srgbClr val="660033"/>
              </a:solidFill>
              <a:latin typeface="Lucida Calligraphy" panose="03010101010101010101" pitchFamily="66" charset="0"/>
            </a:endParaRPr>
          </a:p>
          <a:p>
            <a:endParaRPr lang="en-US" sz="1400" dirty="0">
              <a:solidFill>
                <a:srgbClr val="660033"/>
              </a:solidFill>
              <a:latin typeface="Lucida Calligraphy" panose="03010101010101010101" pitchFamily="66" charset="0"/>
            </a:endParaRPr>
          </a:p>
          <a:p>
            <a:endParaRPr lang="en-US" sz="1400" dirty="0" smtClean="0">
              <a:solidFill>
                <a:srgbClr val="660033"/>
              </a:solidFill>
              <a:latin typeface="Lucida Calligraphy" panose="03010101010101010101" pitchFamily="66" charset="0"/>
            </a:endParaRPr>
          </a:p>
          <a:p>
            <a:endParaRPr lang="en-US" sz="1400" dirty="0">
              <a:solidFill>
                <a:srgbClr val="660033"/>
              </a:solidFill>
              <a:latin typeface="Lucida Calligraphy" panose="03010101010101010101" pitchFamily="66" charset="0"/>
            </a:endParaRPr>
          </a:p>
          <a:p>
            <a:endParaRPr lang="en-US" sz="1400" dirty="0" smtClean="0">
              <a:solidFill>
                <a:srgbClr val="660033"/>
              </a:solidFill>
              <a:latin typeface="Lucida Calligraphy" panose="03010101010101010101" pitchFamily="66" charset="0"/>
            </a:endParaRPr>
          </a:p>
          <a:p>
            <a:endParaRPr lang="en-US" sz="1400"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7289442" y="787790"/>
            <a:ext cx="4902558" cy="6070209"/>
          </a:xfrm>
        </p:spPr>
        <p:txBody>
          <a:bodyPr>
            <a:normAutofit lnSpcReduction="10000"/>
          </a:bodyPr>
          <a:lstStyle/>
          <a:p>
            <a:r>
              <a:rPr lang="en-US" sz="2400" dirty="0" smtClean="0">
                <a:solidFill>
                  <a:srgbClr val="660033"/>
                </a:solidFill>
                <a:latin typeface="Lucida Calligraphy" panose="03010101010101010101" pitchFamily="66" charset="0"/>
              </a:rPr>
              <a:t>Agenda:</a:t>
            </a:r>
          </a:p>
          <a:p>
            <a:r>
              <a:rPr lang="en-US" sz="2400" dirty="0" smtClean="0">
                <a:solidFill>
                  <a:srgbClr val="660033"/>
                </a:solidFill>
                <a:latin typeface="Lucida Calligraphy" panose="03010101010101010101" pitchFamily="66" charset="0"/>
              </a:rPr>
              <a:t>2</a:t>
            </a:r>
            <a:r>
              <a:rPr lang="en-US" sz="2400" baseline="30000" dirty="0" smtClean="0">
                <a:solidFill>
                  <a:srgbClr val="660033"/>
                </a:solidFill>
                <a:latin typeface="Lucida Calligraphy" panose="03010101010101010101" pitchFamily="66" charset="0"/>
              </a:rPr>
              <a:t>nd</a:t>
            </a:r>
            <a:r>
              <a:rPr lang="en-US" sz="2400" dirty="0" smtClean="0">
                <a:solidFill>
                  <a:srgbClr val="660033"/>
                </a:solidFill>
                <a:latin typeface="Lucida Calligraphy" panose="03010101010101010101" pitchFamily="66" charset="0"/>
              </a:rPr>
              <a:t> Period Silent Class</a:t>
            </a:r>
          </a:p>
          <a:p>
            <a:r>
              <a:rPr lang="en-US" sz="2400" b="1" dirty="0" smtClean="0">
                <a:solidFill>
                  <a:srgbClr val="660033"/>
                </a:solidFill>
                <a:latin typeface="Lucida Calligraphy" panose="03010101010101010101" pitchFamily="66" charset="0"/>
              </a:rPr>
              <a:t>Chapter 24-26 Reading check</a:t>
            </a:r>
          </a:p>
          <a:p>
            <a:r>
              <a:rPr lang="en-US" sz="2400" b="1" dirty="0" smtClean="0">
                <a:solidFill>
                  <a:srgbClr val="660033"/>
                </a:solidFill>
                <a:latin typeface="Lucida Calligraphy" panose="03010101010101010101" pitchFamily="66" charset="0"/>
              </a:rPr>
              <a:t>Study Questions discussion</a:t>
            </a:r>
          </a:p>
          <a:p>
            <a:pPr marL="0" indent="0">
              <a:buNone/>
            </a:pPr>
            <a:endParaRPr lang="en-US" sz="2400" b="1" dirty="0" smtClean="0">
              <a:solidFill>
                <a:srgbClr val="660033"/>
              </a:solidFill>
              <a:latin typeface="Lucida Calligraphy" panose="03010101010101010101" pitchFamily="66" charset="0"/>
            </a:endParaRPr>
          </a:p>
          <a:p>
            <a:pPr marL="0" indent="0">
              <a:buNone/>
            </a:pPr>
            <a:r>
              <a:rPr lang="en-US" sz="2400" b="1" dirty="0" smtClean="0">
                <a:solidFill>
                  <a:srgbClr val="660033"/>
                </a:solidFill>
                <a:latin typeface="Lucida Calligraphy" panose="03010101010101010101" pitchFamily="66" charset="0"/>
              </a:rPr>
              <a:t>Chapter 27-31 due Friday</a:t>
            </a:r>
          </a:p>
          <a:p>
            <a:pPr marL="0" indent="0">
              <a:buNone/>
            </a:pPr>
            <a:endParaRPr lang="en-US" sz="2400" b="1" dirty="0" smtClean="0">
              <a:solidFill>
                <a:srgbClr val="660033"/>
              </a:solidFill>
              <a:latin typeface="Lucida Calligraphy" panose="03010101010101010101" pitchFamily="66" charset="0"/>
            </a:endParaRPr>
          </a:p>
          <a:p>
            <a:pPr marL="0" indent="0">
              <a:buNone/>
            </a:pPr>
            <a:r>
              <a:rPr lang="en-US" sz="2400" b="1" i="1" dirty="0" smtClean="0">
                <a:solidFill>
                  <a:srgbClr val="660033"/>
                </a:solidFill>
                <a:latin typeface="Lucida Calligraphy" panose="03010101010101010101" pitchFamily="66" charset="0"/>
              </a:rPr>
              <a:t>To Kill a Mockingbird </a:t>
            </a:r>
            <a:r>
              <a:rPr lang="en-US" sz="2400" b="1" dirty="0" smtClean="0">
                <a:solidFill>
                  <a:srgbClr val="660033"/>
                </a:solidFill>
                <a:latin typeface="Lucida Calligraphy" panose="03010101010101010101" pitchFamily="66" charset="0"/>
              </a:rPr>
              <a:t>Exam NEXT Friday  February 19</a:t>
            </a:r>
            <a:r>
              <a:rPr lang="en-US" sz="2400" b="1" baseline="30000" dirty="0" smtClean="0">
                <a:solidFill>
                  <a:srgbClr val="660033"/>
                </a:solidFill>
                <a:latin typeface="Lucida Calligraphy" panose="03010101010101010101" pitchFamily="66" charset="0"/>
              </a:rPr>
              <a:t>th</a:t>
            </a:r>
            <a:endParaRPr lang="en-US" sz="2400" b="1" dirty="0" smtClean="0">
              <a:solidFill>
                <a:srgbClr val="660033"/>
              </a:solidFill>
              <a:latin typeface="Lucida Calligraphy" panose="03010101010101010101" pitchFamily="66" charset="0"/>
            </a:endParaRPr>
          </a:p>
          <a:p>
            <a:r>
              <a:rPr lang="en-US" sz="1300" dirty="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300" dirty="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300" b="1" dirty="0">
              <a:solidFill>
                <a:srgbClr val="660033"/>
              </a:solidFill>
              <a:latin typeface="Lucida Calligraphy" panose="03010101010101010101" pitchFamily="66" charset="0"/>
            </a:endParaRPr>
          </a:p>
          <a:p>
            <a:endParaRPr lang="en-US" sz="2400" dirty="0">
              <a:solidFill>
                <a:srgbClr val="660033"/>
              </a:solidFill>
              <a:latin typeface="Lucida Calligraphy" panose="03010101010101010101" pitchFamily="66" charset="0"/>
            </a:endParaRPr>
          </a:p>
          <a:p>
            <a:pPr marL="0" indent="0">
              <a:buNone/>
            </a:pPr>
            <a:endParaRPr lang="en-US" sz="2400" b="1" dirty="0" smtClean="0"/>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pic>
        <p:nvPicPr>
          <p:cNvPr id="9" name="Picture 8"/>
          <p:cNvPicPr>
            <a:picLocks noChangeAspect="1"/>
          </p:cNvPicPr>
          <p:nvPr/>
        </p:nvPicPr>
        <p:blipFill rotWithShape="1">
          <a:blip r:embed="rId2"/>
          <a:srcRect l="31317" t="16109" r="29815" b="13667"/>
          <a:stretch/>
        </p:blipFill>
        <p:spPr>
          <a:xfrm>
            <a:off x="5173395" y="899821"/>
            <a:ext cx="1777285" cy="2408349"/>
          </a:xfrm>
          <a:prstGeom prst="rect">
            <a:avLst/>
          </a:prstGeom>
        </p:spPr>
      </p:pic>
      <p:pic>
        <p:nvPicPr>
          <p:cNvPr id="10" name="Picture 9"/>
          <p:cNvPicPr>
            <a:picLocks noChangeAspect="1"/>
          </p:cNvPicPr>
          <p:nvPr/>
        </p:nvPicPr>
        <p:blipFill>
          <a:blip r:embed="rId3"/>
          <a:stretch>
            <a:fillRect/>
          </a:stretch>
        </p:blipFill>
        <p:spPr>
          <a:xfrm>
            <a:off x="2012880" y="3377226"/>
            <a:ext cx="3723522" cy="3480773"/>
          </a:xfrm>
          <a:prstGeom prst="rect">
            <a:avLst/>
          </a:prstGeom>
        </p:spPr>
      </p:pic>
      <p:pic>
        <p:nvPicPr>
          <p:cNvPr id="8" name="Picture 7"/>
          <p:cNvPicPr>
            <a:picLocks noChangeAspect="1"/>
          </p:cNvPicPr>
          <p:nvPr/>
        </p:nvPicPr>
        <p:blipFill rotWithShape="1">
          <a:blip r:embed="rId4"/>
          <a:srcRect l="9247" t="16071" r="8247" b="9957"/>
          <a:stretch/>
        </p:blipFill>
        <p:spPr>
          <a:xfrm>
            <a:off x="44002" y="1247119"/>
            <a:ext cx="3830639" cy="2575775"/>
          </a:xfrm>
          <a:prstGeom prst="rect">
            <a:avLst/>
          </a:prstGeom>
        </p:spPr>
      </p:pic>
    </p:spTree>
    <p:extLst>
      <p:ext uri="{BB962C8B-B14F-4D97-AF65-F5344CB8AC3E}">
        <p14:creationId xmlns:p14="http://schemas.microsoft.com/office/powerpoint/2010/main" val="3258077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24 Study Questions</a:t>
            </a:r>
            <a:endParaRPr lang="en-US" dirty="0"/>
          </a:p>
        </p:txBody>
      </p:sp>
      <p:sp>
        <p:nvSpPr>
          <p:cNvPr id="3" name="Content Placeholder 2"/>
          <p:cNvSpPr>
            <a:spLocks noGrp="1"/>
          </p:cNvSpPr>
          <p:nvPr>
            <p:ph idx="1"/>
          </p:nvPr>
        </p:nvSpPr>
        <p:spPr>
          <a:xfrm>
            <a:off x="0" y="1300766"/>
            <a:ext cx="12192000" cy="5422005"/>
          </a:xfrm>
        </p:spPr>
        <p:txBody>
          <a:bodyPr>
            <a:normAutofit/>
          </a:bodyPr>
          <a:lstStyle/>
          <a:p>
            <a:r>
              <a:rPr lang="en-US" dirty="0"/>
              <a:t>1. Do you think the missionary ladies are sincere in worrying about the “</a:t>
            </a:r>
            <a:r>
              <a:rPr lang="en-US" dirty="0" err="1"/>
              <a:t>Mrunas</a:t>
            </a:r>
            <a:r>
              <a:rPr lang="en-US" dirty="0"/>
              <a:t>,” a tribe in Africa? Give reasons for your answer. Be sure to include any ironic elements you notice in this part of the chapter.</a:t>
            </a:r>
          </a:p>
          <a:p>
            <a:r>
              <a:rPr lang="en-US" dirty="0"/>
              <a:t>2. Scout feels she prefers men to women. Why? Do you agree with her reasons?</a:t>
            </a:r>
          </a:p>
          <a:p>
            <a:r>
              <a:rPr lang="en-US" dirty="0"/>
              <a:t>3. Compare the reactions of Miss Maudie and the other ladies when Scout says she is wearing her “britches” under her dress.</a:t>
            </a:r>
          </a:p>
          <a:p>
            <a:r>
              <a:rPr lang="en-US" dirty="0"/>
              <a:t>4. Explain briefly how Tom was killed. What is Atticus’ explanation for Tom’s attempted escape? Do you agree with Atticus?</a:t>
            </a:r>
          </a:p>
          <a:p>
            <a:r>
              <a:rPr lang="en-US" dirty="0"/>
              <a:t>5. Miss Maudie says, “We’re paying the highest tribute we can pay a man.” What does she mean?</a:t>
            </a:r>
          </a:p>
          <a:p>
            <a:r>
              <a:rPr lang="en-US" dirty="0"/>
              <a:t>6. Toward the end of this chapter, we see Aunt Alexandra in a new light. How so? Explain how Miss Maudie becomes a sudden supporter of Alexandra.</a:t>
            </a:r>
          </a:p>
          <a:p>
            <a:endParaRPr lang="en-US" dirty="0"/>
          </a:p>
        </p:txBody>
      </p:sp>
    </p:spTree>
    <p:extLst>
      <p:ext uri="{BB962C8B-B14F-4D97-AF65-F5344CB8AC3E}">
        <p14:creationId xmlns:p14="http://schemas.microsoft.com/office/powerpoint/2010/main" val="4140840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386" y="0"/>
            <a:ext cx="10515600" cy="1325563"/>
          </a:xfrm>
        </p:spPr>
        <p:txBody>
          <a:bodyPr/>
          <a:lstStyle/>
          <a:p>
            <a:r>
              <a:rPr lang="en-US" dirty="0" smtClean="0"/>
              <a:t>Chapter 25 Study Questions</a:t>
            </a:r>
            <a:endParaRPr lang="en-US" dirty="0"/>
          </a:p>
        </p:txBody>
      </p:sp>
      <p:sp>
        <p:nvSpPr>
          <p:cNvPr id="3" name="Content Placeholder 2"/>
          <p:cNvSpPr>
            <a:spLocks noGrp="1"/>
          </p:cNvSpPr>
          <p:nvPr>
            <p:ph idx="1"/>
          </p:nvPr>
        </p:nvSpPr>
        <p:spPr>
          <a:xfrm>
            <a:off x="0" y="1094704"/>
            <a:ext cx="12192000" cy="5082259"/>
          </a:xfrm>
        </p:spPr>
        <p:txBody>
          <a:bodyPr>
            <a:normAutofit fontScale="92500" lnSpcReduction="10000"/>
          </a:bodyPr>
          <a:lstStyle/>
          <a:p>
            <a:r>
              <a:rPr lang="en-US" dirty="0"/>
              <a:t>1. Explain how Scout’s treatment of the roly-poly bug mirrors the way the town of Maycomb</a:t>
            </a:r>
          </a:p>
          <a:p>
            <a:r>
              <a:rPr lang="en-US" dirty="0"/>
              <a:t>treated Tom Robinson.</a:t>
            </a:r>
          </a:p>
          <a:p>
            <a:r>
              <a:rPr lang="en-US" dirty="0"/>
              <a:t>2. Everyone in town talks about Tom’s death, most saying it’s “typical.” What do they mean?</a:t>
            </a:r>
          </a:p>
          <a:p>
            <a:r>
              <a:rPr lang="en-US" dirty="0"/>
              <a:t>3. Write the line from the end of the chapter in which Mr. Underwood’s editorial in the Maycomb Tribune echoes Atticus’ earlier advice to Jem and Scout when they were given their guns. Then, explain how this connects to the title of the novel. Who is the mockingbird?</a:t>
            </a:r>
          </a:p>
          <a:p>
            <a:r>
              <a:rPr lang="en-US" dirty="0"/>
              <a:t>4. At the end of the book, the children find out that Mr. </a:t>
            </a:r>
            <a:r>
              <a:rPr lang="en-US" dirty="0" err="1"/>
              <a:t>Ewell</a:t>
            </a:r>
            <a:r>
              <a:rPr lang="en-US" dirty="0"/>
              <a:t> was thrilled to hear about the death of Tom and reportedly “said it made one down and about two more to go.” Who, do you suppose, are the “two more” that Mr. </a:t>
            </a:r>
            <a:r>
              <a:rPr lang="en-US" dirty="0" err="1"/>
              <a:t>Ewell</a:t>
            </a:r>
            <a:r>
              <a:rPr lang="en-US" dirty="0"/>
              <a:t> is targeting? Do you believe his threat?</a:t>
            </a:r>
          </a:p>
          <a:p>
            <a:endParaRPr lang="en-US" dirty="0"/>
          </a:p>
        </p:txBody>
      </p:sp>
    </p:spTree>
    <p:extLst>
      <p:ext uri="{BB962C8B-B14F-4D97-AF65-F5344CB8AC3E}">
        <p14:creationId xmlns:p14="http://schemas.microsoft.com/office/powerpoint/2010/main" val="1395410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778" y="0"/>
            <a:ext cx="10515600" cy="917956"/>
          </a:xfrm>
        </p:spPr>
        <p:txBody>
          <a:bodyPr/>
          <a:lstStyle/>
          <a:p>
            <a:r>
              <a:rPr lang="en-US" dirty="0" smtClean="0"/>
              <a:t>Chapter 26 Study Questions</a:t>
            </a:r>
            <a:endParaRPr lang="en-US" dirty="0"/>
          </a:p>
        </p:txBody>
      </p:sp>
      <p:sp>
        <p:nvSpPr>
          <p:cNvPr id="3" name="Content Placeholder 2"/>
          <p:cNvSpPr>
            <a:spLocks noGrp="1"/>
          </p:cNvSpPr>
          <p:nvPr>
            <p:ph idx="1"/>
          </p:nvPr>
        </p:nvSpPr>
        <p:spPr>
          <a:xfrm>
            <a:off x="0" y="1378039"/>
            <a:ext cx="12192000" cy="4798924"/>
          </a:xfrm>
        </p:spPr>
        <p:txBody>
          <a:bodyPr/>
          <a:lstStyle/>
          <a:p>
            <a:r>
              <a:rPr lang="en-US" dirty="0"/>
              <a:t>1. Apparently, Atticus has known all along about the night Jem lost his pants on the </a:t>
            </a:r>
            <a:r>
              <a:rPr lang="en-US" dirty="0" err="1"/>
              <a:t>Radleys</a:t>
            </a:r>
            <a:r>
              <a:rPr lang="en-US" dirty="0"/>
              <a:t>’ fence, but he never felt the need to say anything about it. What physical evidence led Atticus to make his realization?</a:t>
            </a:r>
          </a:p>
          <a:p>
            <a:r>
              <a:rPr lang="en-US" dirty="0"/>
              <a:t>2. Despite the drama of the summer, Atticus wins an unopposed re-election to the state legislature in the fall. Give two possible meanings that could be taken from this.</a:t>
            </a:r>
          </a:p>
          <a:p>
            <a:r>
              <a:rPr lang="en-US" dirty="0"/>
              <a:t>3. In her lesson on Hitler, Miss Gates says that Americans “don’t believe in persecuting anybody.” What’s ironic about her statement?</a:t>
            </a:r>
          </a:p>
          <a:p>
            <a:r>
              <a:rPr lang="en-US" dirty="0"/>
              <a:t>4. Why does Scout’s question upset Jem?</a:t>
            </a:r>
          </a:p>
          <a:p>
            <a:endParaRPr lang="en-US" dirty="0"/>
          </a:p>
        </p:txBody>
      </p:sp>
    </p:spTree>
    <p:extLst>
      <p:ext uri="{BB962C8B-B14F-4D97-AF65-F5344CB8AC3E}">
        <p14:creationId xmlns:p14="http://schemas.microsoft.com/office/powerpoint/2010/main" val="2107266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Thursday February 11,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fontScale="92500" lnSpcReduction="10000"/>
          </a:bodyPr>
          <a:lstStyle/>
          <a:p>
            <a:r>
              <a:rPr lang="en-US" dirty="0" smtClean="0">
                <a:solidFill>
                  <a:srgbClr val="660033"/>
                </a:solidFill>
                <a:latin typeface="Lucida Calligraphy" panose="03010101010101010101" pitchFamily="66" charset="0"/>
              </a:rPr>
              <a:t>Do Now:</a:t>
            </a: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7620000" y="342900"/>
            <a:ext cx="4572000" cy="6515099"/>
          </a:xfrm>
        </p:spPr>
        <p:txBody>
          <a:bodyPr>
            <a:normAutofit fontScale="92500" lnSpcReduction="10000"/>
          </a:bodyPr>
          <a:lstStyle/>
          <a:p>
            <a:endParaRPr lang="en-US" dirty="0" smtClean="0">
              <a:solidFill>
                <a:srgbClr val="660033"/>
              </a:solidFill>
              <a:latin typeface="Lucida Calligraphy" panose="03010101010101010101" pitchFamily="66" charset="0"/>
            </a:endParaRPr>
          </a:p>
          <a:p>
            <a:r>
              <a:rPr lang="en-US" dirty="0" smtClean="0">
                <a:solidFill>
                  <a:srgbClr val="660033"/>
                </a:solidFill>
                <a:latin typeface="Lucida Calligraphy" panose="03010101010101010101" pitchFamily="66" charset="0"/>
              </a:rPr>
              <a:t>Agenda:</a:t>
            </a:r>
          </a:p>
          <a:p>
            <a:r>
              <a:rPr lang="en-US" b="1" dirty="0" smtClean="0">
                <a:solidFill>
                  <a:srgbClr val="660033"/>
                </a:solidFill>
                <a:latin typeface="Lucida Calligraphy" panose="03010101010101010101" pitchFamily="66" charset="0"/>
              </a:rPr>
              <a:t>Courtroom Scene Assignments and Grouping</a:t>
            </a:r>
          </a:p>
          <a:p>
            <a:pPr marL="0" indent="0">
              <a:buNone/>
            </a:pPr>
            <a:endParaRPr lang="en-US" b="1" dirty="0" smtClean="0">
              <a:solidFill>
                <a:srgbClr val="660033"/>
              </a:solidFill>
              <a:latin typeface="Lucida Calligraphy" panose="03010101010101010101" pitchFamily="66" charset="0"/>
            </a:endParaRPr>
          </a:p>
          <a:p>
            <a:r>
              <a:rPr lang="en-US" b="1" dirty="0" smtClean="0">
                <a:solidFill>
                  <a:srgbClr val="660033"/>
                </a:solidFill>
                <a:latin typeface="Lucida Calligraphy" panose="03010101010101010101" pitchFamily="66" charset="0"/>
              </a:rPr>
              <a:t>Chapter 27-31 Reading due Tomorrow-  It is going to be extremely difficult </a:t>
            </a:r>
          </a:p>
          <a:p>
            <a:endParaRPr lang="en-US" b="1" dirty="0">
              <a:solidFill>
                <a:srgbClr val="660033"/>
              </a:solidFill>
              <a:latin typeface="Lucida Calligraphy" panose="03010101010101010101" pitchFamily="66" charset="0"/>
            </a:endParaRPr>
          </a:p>
          <a:p>
            <a:r>
              <a:rPr lang="en-US" b="1" dirty="0" smtClean="0">
                <a:solidFill>
                  <a:srgbClr val="660033"/>
                </a:solidFill>
                <a:latin typeface="Lucida Calligraphy" panose="03010101010101010101" pitchFamily="66" charset="0"/>
              </a:rPr>
              <a:t>Courtroom Scenes begin Tuesday</a:t>
            </a:r>
          </a:p>
          <a:p>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Exam NEXT Friday.  February 19th</a:t>
            </a:r>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pic>
        <p:nvPicPr>
          <p:cNvPr id="2" name="Picture 1"/>
          <p:cNvPicPr>
            <a:picLocks noChangeAspect="1"/>
          </p:cNvPicPr>
          <p:nvPr/>
        </p:nvPicPr>
        <p:blipFill>
          <a:blip r:embed="rId2"/>
          <a:stretch>
            <a:fillRect/>
          </a:stretch>
        </p:blipFill>
        <p:spPr>
          <a:xfrm>
            <a:off x="0" y="1282582"/>
            <a:ext cx="4038600" cy="3025279"/>
          </a:xfrm>
          <a:prstGeom prst="rect">
            <a:avLst/>
          </a:prstGeom>
        </p:spPr>
      </p:pic>
      <p:pic>
        <p:nvPicPr>
          <p:cNvPr id="3" name="Picture 2"/>
          <p:cNvPicPr>
            <a:picLocks noChangeAspect="1"/>
          </p:cNvPicPr>
          <p:nvPr/>
        </p:nvPicPr>
        <p:blipFill>
          <a:blip r:embed="rId3"/>
          <a:stretch>
            <a:fillRect/>
          </a:stretch>
        </p:blipFill>
        <p:spPr>
          <a:xfrm>
            <a:off x="3683000" y="1282582"/>
            <a:ext cx="4114800" cy="3082359"/>
          </a:xfrm>
          <a:prstGeom prst="rect">
            <a:avLst/>
          </a:prstGeom>
        </p:spPr>
      </p:pic>
    </p:spTree>
    <p:extLst>
      <p:ext uri="{BB962C8B-B14F-4D97-AF65-F5344CB8AC3E}">
        <p14:creationId xmlns:p14="http://schemas.microsoft.com/office/powerpoint/2010/main" val="1382730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Friday February 12,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endParaRPr lang="en-US" dirty="0">
              <a:solidFill>
                <a:srgbClr val="660033"/>
              </a:solidFill>
              <a:latin typeface="Lucida Calligraphy" panose="03010101010101010101" pitchFamily="66" charset="0"/>
            </a:endParaRPr>
          </a:p>
          <a:p>
            <a:r>
              <a:rPr lang="en-US" dirty="0"/>
              <a:t>List some important realizations that a child must make before becoming an adult. (Example: Life isn’t fair.) </a:t>
            </a:r>
            <a:endParaRPr lang="en-US" dirty="0" smtClean="0"/>
          </a:p>
          <a:p>
            <a:r>
              <a:rPr lang="en-US" dirty="0" smtClean="0"/>
              <a:t>Which </a:t>
            </a:r>
            <a:r>
              <a:rPr lang="en-US" dirty="0"/>
              <a:t>of these facts of life are most difficult to accept? Which are the most important to accept? Why?</a:t>
            </a:r>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b="1" dirty="0" smtClean="0">
                <a:solidFill>
                  <a:srgbClr val="660033"/>
                </a:solidFill>
                <a:latin typeface="Lucida Calligraphy" panose="03010101010101010101" pitchFamily="66" charset="0"/>
              </a:rPr>
              <a:t>Chapter 27-31 Reading Quiz</a:t>
            </a:r>
          </a:p>
          <a:p>
            <a:r>
              <a:rPr lang="en-US" b="1" dirty="0" smtClean="0">
                <a:solidFill>
                  <a:srgbClr val="660033"/>
                </a:solidFill>
                <a:latin typeface="Lucida Calligraphy" panose="03010101010101010101" pitchFamily="66" charset="0"/>
              </a:rPr>
              <a:t>Study Question Discussions</a:t>
            </a:r>
          </a:p>
          <a:p>
            <a:r>
              <a:rPr lang="en-US" b="1" dirty="0" smtClean="0">
                <a:solidFill>
                  <a:srgbClr val="660033"/>
                </a:solidFill>
                <a:latin typeface="Lucida Calligraphy" panose="03010101010101010101" pitchFamily="66" charset="0"/>
              </a:rPr>
              <a:t>Crash Course</a:t>
            </a:r>
          </a:p>
          <a:p>
            <a:r>
              <a:rPr lang="en-US" b="1" dirty="0" smtClean="0">
                <a:solidFill>
                  <a:srgbClr val="660033"/>
                </a:solidFill>
                <a:latin typeface="Lucida Calligraphy" panose="03010101010101010101" pitchFamily="66" charset="0"/>
              </a:rPr>
              <a:t>Courtroom Prep.</a:t>
            </a:r>
          </a:p>
          <a:p>
            <a:pPr marL="0" indent="0">
              <a:buNone/>
            </a:pPr>
            <a:endParaRPr lang="en-US" b="1" dirty="0" smtClean="0">
              <a:solidFill>
                <a:srgbClr val="660033"/>
              </a:solidFill>
              <a:latin typeface="Lucida Calligraphy" panose="03010101010101010101" pitchFamily="66" charset="0"/>
            </a:endParaRPr>
          </a:p>
          <a:p>
            <a:r>
              <a:rPr lang="en-US" b="1" dirty="0" smtClean="0">
                <a:solidFill>
                  <a:srgbClr val="660033"/>
                </a:solidFill>
                <a:latin typeface="Lucida Calligraphy" panose="03010101010101010101" pitchFamily="66" charset="0"/>
              </a:rPr>
              <a:t>Courtroom scenes Tuesday!</a:t>
            </a:r>
          </a:p>
          <a:p>
            <a:pPr marL="0" indent="0">
              <a:buNone/>
            </a:pPr>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Exam NEXT Friday  February 19th</a:t>
            </a:r>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spTree>
    <p:extLst>
      <p:ext uri="{BB962C8B-B14F-4D97-AF65-F5344CB8AC3E}">
        <p14:creationId xmlns:p14="http://schemas.microsoft.com/office/powerpoint/2010/main" val="1896747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665185"/>
          </a:xfrm>
        </p:spPr>
        <p:txBody>
          <a:bodyPr>
            <a:normAutofit fontScale="90000"/>
          </a:bodyPr>
          <a:lstStyle/>
          <a:p>
            <a:r>
              <a:rPr lang="en-US" dirty="0" smtClean="0"/>
              <a:t>Chapter 27-31 Reading Check</a:t>
            </a:r>
            <a:endParaRPr lang="en-US" dirty="0"/>
          </a:p>
        </p:txBody>
      </p:sp>
      <p:sp>
        <p:nvSpPr>
          <p:cNvPr id="6" name="Content Placeholder 5"/>
          <p:cNvSpPr>
            <a:spLocks noGrp="1"/>
          </p:cNvSpPr>
          <p:nvPr>
            <p:ph idx="1"/>
          </p:nvPr>
        </p:nvSpPr>
        <p:spPr>
          <a:xfrm>
            <a:off x="0" y="665185"/>
            <a:ext cx="12192000" cy="5511778"/>
          </a:xfrm>
        </p:spPr>
        <p:txBody>
          <a:bodyPr/>
          <a:lstStyle/>
          <a:p>
            <a:r>
              <a:rPr lang="en-US" dirty="0" smtClean="0"/>
              <a:t>27. </a:t>
            </a:r>
            <a:r>
              <a:rPr lang="en-US" sz="3200" dirty="0"/>
              <a:t>After Mr. Link </a:t>
            </a:r>
            <a:r>
              <a:rPr lang="en-US" sz="3200" dirty="0" err="1"/>
              <a:t>Deas</a:t>
            </a:r>
            <a:r>
              <a:rPr lang="en-US" sz="3200" dirty="0"/>
              <a:t> yells at Bob </a:t>
            </a:r>
            <a:r>
              <a:rPr lang="en-US" sz="3200" dirty="0" err="1"/>
              <a:t>Ewell</a:t>
            </a:r>
            <a:r>
              <a:rPr lang="en-US" sz="3200" dirty="0"/>
              <a:t>, what does </a:t>
            </a:r>
            <a:r>
              <a:rPr lang="en-US" sz="3200" dirty="0" err="1"/>
              <a:t>Ewell</a:t>
            </a:r>
            <a:r>
              <a:rPr lang="en-US" sz="3200" dirty="0"/>
              <a:t> do to intimidate Helen Robinson? </a:t>
            </a:r>
            <a:endParaRPr lang="en-US" sz="3200" dirty="0" smtClean="0"/>
          </a:p>
          <a:p>
            <a:r>
              <a:rPr lang="en-US" sz="3200" dirty="0" smtClean="0"/>
              <a:t>28. </a:t>
            </a:r>
            <a:r>
              <a:rPr lang="en-US" sz="3200" dirty="0"/>
              <a:t>At the end of this chapter, where is Bob </a:t>
            </a:r>
            <a:r>
              <a:rPr lang="en-US" sz="3200" dirty="0" err="1"/>
              <a:t>Ewell’s</a:t>
            </a:r>
            <a:r>
              <a:rPr lang="en-US" sz="3200" dirty="0"/>
              <a:t> body? </a:t>
            </a:r>
            <a:endParaRPr lang="en-US" sz="3200" dirty="0" smtClean="0"/>
          </a:p>
          <a:p>
            <a:r>
              <a:rPr lang="en-US" sz="3200" dirty="0" smtClean="0"/>
              <a:t>29. </a:t>
            </a:r>
            <a:r>
              <a:rPr lang="en-US" sz="3200" dirty="0"/>
              <a:t>Why didn’t Atticus or Aunt Alexandra hear the children yelling? </a:t>
            </a:r>
            <a:endParaRPr lang="en-US" sz="3200" dirty="0" smtClean="0"/>
          </a:p>
          <a:p>
            <a:r>
              <a:rPr lang="en-US" sz="3200" dirty="0" smtClean="0"/>
              <a:t>30. </a:t>
            </a:r>
            <a:r>
              <a:rPr lang="en-US" sz="3200" dirty="0"/>
              <a:t>Why does Atticus invite Heck Tate and Arthur “Boo” Radley to chat on the porch instead of in the living room? </a:t>
            </a:r>
            <a:endParaRPr lang="en-US" sz="3200" dirty="0" smtClean="0"/>
          </a:p>
          <a:p>
            <a:r>
              <a:rPr lang="en-US" sz="3200" dirty="0" smtClean="0"/>
              <a:t>31. </a:t>
            </a:r>
            <a:r>
              <a:rPr lang="en-US" sz="3200" dirty="0"/>
              <a:t>Boo Radley speaks just five words in this entire novel when he asks Scout a question. What does Boo ask Scout? </a:t>
            </a:r>
          </a:p>
        </p:txBody>
      </p:sp>
    </p:spTree>
    <p:extLst>
      <p:ext uri="{BB962C8B-B14F-4D97-AF65-F5344CB8AC3E}">
        <p14:creationId xmlns:p14="http://schemas.microsoft.com/office/powerpoint/2010/main" val="3838658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262" y="0"/>
            <a:ext cx="10515600" cy="892198"/>
          </a:xfrm>
        </p:spPr>
        <p:txBody>
          <a:bodyPr/>
          <a:lstStyle/>
          <a:p>
            <a:r>
              <a:rPr lang="en-US" dirty="0" smtClean="0"/>
              <a:t>Chapter 27 Study Questions</a:t>
            </a:r>
            <a:endParaRPr lang="en-US" dirty="0"/>
          </a:p>
        </p:txBody>
      </p:sp>
      <p:sp>
        <p:nvSpPr>
          <p:cNvPr id="3" name="Content Placeholder 2"/>
          <p:cNvSpPr>
            <a:spLocks noGrp="1"/>
          </p:cNvSpPr>
          <p:nvPr>
            <p:ph idx="1"/>
          </p:nvPr>
        </p:nvSpPr>
        <p:spPr>
          <a:xfrm>
            <a:off x="115909" y="892198"/>
            <a:ext cx="12076091" cy="5284765"/>
          </a:xfrm>
        </p:spPr>
        <p:txBody>
          <a:bodyPr>
            <a:normAutofit/>
          </a:bodyPr>
          <a:lstStyle/>
          <a:p>
            <a:r>
              <a:rPr lang="en-US" dirty="0"/>
              <a:t>1. What were the three notable things that happened in Maycomb by the middle of October? How does the circumstance of each show the reader something about Bob </a:t>
            </a:r>
            <a:r>
              <a:rPr lang="en-US" dirty="0" err="1"/>
              <a:t>Ewell’s</a:t>
            </a:r>
            <a:r>
              <a:rPr lang="en-US" dirty="0"/>
              <a:t> character?</a:t>
            </a:r>
          </a:p>
          <a:p>
            <a:r>
              <a:rPr lang="en-US" dirty="0"/>
              <a:t>2. What part of the </a:t>
            </a:r>
            <a:r>
              <a:rPr lang="en-US" dirty="0" err="1"/>
              <a:t>Mruna</a:t>
            </a:r>
            <a:r>
              <a:rPr lang="en-US" dirty="0"/>
              <a:t> family structure do the Maycomb ladies find particularly offensive? What do you think of this system?</a:t>
            </a:r>
          </a:p>
          <a:p>
            <a:r>
              <a:rPr lang="en-US" dirty="0"/>
              <a:t>3. Why do Atticus and Aunt Alexandra not intend to go to the Halloween pageant?</a:t>
            </a:r>
          </a:p>
          <a:p>
            <a:r>
              <a:rPr lang="en-US" dirty="0"/>
              <a:t>4. The last line of the chapter gives a sense of foreboding to the reader because, clearly, something dark and nefarious is going to happen this evening. Look back over the chapter and write down another line of text or paraphrase a plot element that contributes </a:t>
            </a:r>
            <a:r>
              <a:rPr lang="en-US" dirty="0" smtClean="0"/>
              <a:t>to this </a:t>
            </a:r>
            <a:r>
              <a:rPr lang="en-US" dirty="0"/>
              <a:t>foreshadowing of something bad to come.</a:t>
            </a:r>
          </a:p>
          <a:p>
            <a:endParaRPr lang="en-US" dirty="0"/>
          </a:p>
        </p:txBody>
      </p:sp>
    </p:spTree>
    <p:extLst>
      <p:ext uri="{BB962C8B-B14F-4D97-AF65-F5344CB8AC3E}">
        <p14:creationId xmlns:p14="http://schemas.microsoft.com/office/powerpoint/2010/main" val="1303796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685800"/>
            <a:ext cx="12190414" cy="6172200"/>
          </a:xfrm>
        </p:spPr>
        <p:txBody>
          <a:bodyPr>
            <a:normAutofit/>
          </a:bodyPr>
          <a:lstStyle/>
          <a:p>
            <a:r>
              <a:rPr lang="en-US" dirty="0"/>
              <a:t>1. Scout and Aunt Alexandra communicate very poorly with each other. Is the fault more with one than the other, or are they equally at fault? Explain your answer.</a:t>
            </a:r>
          </a:p>
          <a:p>
            <a:r>
              <a:rPr lang="en-US" dirty="0" smtClean="0"/>
              <a:t>2</a:t>
            </a:r>
            <a:r>
              <a:rPr lang="en-US" dirty="0"/>
              <a:t>. What’s the reason the children are given as to why Aunt Alexandra has come to stay with them? What do you think is the real reason?</a:t>
            </a:r>
          </a:p>
          <a:p>
            <a:r>
              <a:rPr lang="en-US" dirty="0" smtClean="0"/>
              <a:t>3</a:t>
            </a:r>
            <a:r>
              <a:rPr lang="en-US" dirty="0"/>
              <a:t>. Atticus says to Scout, “Your aunt’s doing me a favor as well as you all. I can’t stay here all day with you, and the summer’s going to be a hot one.” There’s a double-meaning to this line. Explain.</a:t>
            </a:r>
          </a:p>
          <a:p>
            <a:r>
              <a:rPr lang="en-US" dirty="0" smtClean="0"/>
              <a:t>4</a:t>
            </a:r>
            <a:r>
              <a:rPr lang="en-US" dirty="0"/>
              <a:t>. Aunt Alexandra is critical of many of Maycomb’s families. According to Jem, what’s ironic about this?</a:t>
            </a:r>
          </a:p>
          <a:p>
            <a:r>
              <a:rPr lang="en-US" dirty="0" smtClean="0"/>
              <a:t>5</a:t>
            </a:r>
            <a:r>
              <a:rPr lang="en-US" dirty="0"/>
              <a:t>. What did Cousin Joshua do and how does he become a wedge between Aunt Alexandra and Atticus?</a:t>
            </a:r>
          </a:p>
          <a:p>
            <a:r>
              <a:rPr lang="en-US" dirty="0" smtClean="0"/>
              <a:t>6</a:t>
            </a:r>
            <a:r>
              <a:rPr lang="en-US" dirty="0"/>
              <a:t>. Look at the last short paragraph of the chapter. What was Atticus trying to do? Why is this sort of thing, according to Scout, better left to a woman?</a:t>
            </a:r>
          </a:p>
          <a:p>
            <a:endParaRPr lang="en-US" dirty="0"/>
          </a:p>
        </p:txBody>
      </p:sp>
      <p:sp>
        <p:nvSpPr>
          <p:cNvPr id="4" name="Title 3"/>
          <p:cNvSpPr>
            <a:spLocks noGrp="1"/>
          </p:cNvSpPr>
          <p:nvPr>
            <p:ph type="title"/>
          </p:nvPr>
        </p:nvSpPr>
        <p:spPr>
          <a:xfrm>
            <a:off x="1295401" y="1"/>
            <a:ext cx="9782801" cy="579437"/>
          </a:xfrm>
        </p:spPr>
        <p:txBody>
          <a:bodyPr>
            <a:normAutofit fontScale="90000"/>
          </a:bodyPr>
          <a:lstStyle/>
          <a:p>
            <a:r>
              <a:rPr lang="en-US" dirty="0" smtClean="0"/>
              <a:t>Study Questions Chapter 13</a:t>
            </a:r>
            <a:endParaRPr lang="en-US" dirty="0"/>
          </a:p>
        </p:txBody>
      </p:sp>
    </p:spTree>
    <p:extLst>
      <p:ext uri="{BB962C8B-B14F-4D97-AF65-F5344CB8AC3E}">
        <p14:creationId xmlns:p14="http://schemas.microsoft.com/office/powerpoint/2010/main" val="297564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141" y="141667"/>
            <a:ext cx="10515600" cy="711894"/>
          </a:xfrm>
        </p:spPr>
        <p:txBody>
          <a:bodyPr/>
          <a:lstStyle/>
          <a:p>
            <a:r>
              <a:rPr lang="en-US" dirty="0" smtClean="0"/>
              <a:t>Chapter 28 Study Questions</a:t>
            </a:r>
            <a:endParaRPr lang="en-US" dirty="0"/>
          </a:p>
        </p:txBody>
      </p:sp>
      <p:sp>
        <p:nvSpPr>
          <p:cNvPr id="3" name="Content Placeholder 2"/>
          <p:cNvSpPr>
            <a:spLocks noGrp="1"/>
          </p:cNvSpPr>
          <p:nvPr>
            <p:ph idx="1"/>
          </p:nvPr>
        </p:nvSpPr>
        <p:spPr>
          <a:xfrm>
            <a:off x="167425" y="853561"/>
            <a:ext cx="11822806" cy="5323402"/>
          </a:xfrm>
        </p:spPr>
        <p:txBody>
          <a:bodyPr>
            <a:normAutofit/>
          </a:bodyPr>
          <a:lstStyle/>
          <a:p>
            <a:r>
              <a:rPr lang="en-US" dirty="0"/>
              <a:t>1</a:t>
            </a:r>
            <a:r>
              <a:rPr lang="en-US" sz="3200" dirty="0"/>
              <a:t>. There are several misfortunate elements to the evening that leave Jem and Scout especially vulnerable to Mr. </a:t>
            </a:r>
            <a:r>
              <a:rPr lang="en-US" sz="3200" dirty="0" err="1"/>
              <a:t>Ewell’s</a:t>
            </a:r>
            <a:r>
              <a:rPr lang="en-US" sz="3200" dirty="0"/>
              <a:t> attack. Name four of these elements.</a:t>
            </a:r>
          </a:p>
          <a:p>
            <a:r>
              <a:rPr lang="en-US" sz="3200" dirty="0"/>
              <a:t>2. Scout’s view of the events in the field are </a:t>
            </a:r>
            <a:r>
              <a:rPr lang="en-US" sz="3200" dirty="0" err="1"/>
              <a:t>obscurred</a:t>
            </a:r>
            <a:r>
              <a:rPr lang="en-US" sz="3200" dirty="0"/>
              <a:t> by her ham costume. Using </a:t>
            </a:r>
            <a:r>
              <a:rPr lang="en-US" sz="3200" dirty="0" smtClean="0"/>
              <a:t>her descriptions </a:t>
            </a:r>
            <a:r>
              <a:rPr lang="en-US" sz="3200" dirty="0"/>
              <a:t>and information from the end of the chapter, retell the events of the </a:t>
            </a:r>
            <a:r>
              <a:rPr lang="en-US" sz="3200" dirty="0" smtClean="0"/>
              <a:t>attack as </a:t>
            </a:r>
            <a:r>
              <a:rPr lang="en-US" sz="3200" dirty="0"/>
              <a:t>you understand them.</a:t>
            </a:r>
          </a:p>
          <a:p>
            <a:r>
              <a:rPr lang="en-US" sz="3200" dirty="0"/>
              <a:t>3. What’s significant about the clothing that Aunt Alexandra hands to Scout when she arrives home?</a:t>
            </a:r>
          </a:p>
          <a:p>
            <a:r>
              <a:rPr lang="en-US" sz="3200" dirty="0"/>
              <a:t>4. We don’t know yet who the stranger is that carried Jem home, but you might have </a:t>
            </a:r>
            <a:r>
              <a:rPr lang="en-US" sz="3200" dirty="0" smtClean="0"/>
              <a:t>a good </a:t>
            </a:r>
            <a:r>
              <a:rPr lang="en-US" sz="3200" dirty="0"/>
              <a:t>idea. Take a guess</a:t>
            </a:r>
            <a:r>
              <a:rPr lang="en-US" sz="3200" dirty="0" smtClean="0"/>
              <a:t>.</a:t>
            </a:r>
            <a:endParaRPr lang="en-US" sz="3200" dirty="0"/>
          </a:p>
        </p:txBody>
      </p:sp>
    </p:spTree>
    <p:extLst>
      <p:ext uri="{BB962C8B-B14F-4D97-AF65-F5344CB8AC3E}">
        <p14:creationId xmlns:p14="http://schemas.microsoft.com/office/powerpoint/2010/main" val="835958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141" y="0"/>
            <a:ext cx="10515600" cy="789167"/>
          </a:xfrm>
        </p:spPr>
        <p:txBody>
          <a:bodyPr/>
          <a:lstStyle/>
          <a:p>
            <a:r>
              <a:rPr lang="en-US" dirty="0" smtClean="0"/>
              <a:t>Chapter 29 Study Questions</a:t>
            </a:r>
            <a:endParaRPr lang="en-US" dirty="0"/>
          </a:p>
        </p:txBody>
      </p:sp>
      <p:sp>
        <p:nvSpPr>
          <p:cNvPr id="3" name="Content Placeholder 2"/>
          <p:cNvSpPr>
            <a:spLocks noGrp="1"/>
          </p:cNvSpPr>
          <p:nvPr>
            <p:ph idx="1"/>
          </p:nvPr>
        </p:nvSpPr>
        <p:spPr>
          <a:xfrm>
            <a:off x="0" y="789167"/>
            <a:ext cx="12192000" cy="5387796"/>
          </a:xfrm>
        </p:spPr>
        <p:txBody>
          <a:bodyPr/>
          <a:lstStyle/>
          <a:p>
            <a:r>
              <a:rPr lang="en-US" dirty="0"/>
              <a:t>1. What does Atticus think was wrong with Mr. </a:t>
            </a:r>
            <a:r>
              <a:rPr lang="en-US" dirty="0" err="1"/>
              <a:t>Ewell</a:t>
            </a:r>
            <a:r>
              <a:rPr lang="en-US" dirty="0"/>
              <a:t>? What does Heck Tate think was wrong with Mr. </a:t>
            </a:r>
            <a:r>
              <a:rPr lang="en-US" dirty="0" err="1"/>
              <a:t>Ewell</a:t>
            </a:r>
            <a:r>
              <a:rPr lang="en-US" dirty="0"/>
              <a:t>? With whom do you agree and why?</a:t>
            </a:r>
          </a:p>
          <a:p>
            <a:r>
              <a:rPr lang="en-US" dirty="0"/>
              <a:t>2. What causes the “shiny clean line” on the otherwise “dull wire” of Scout’s costume?</a:t>
            </a:r>
          </a:p>
          <a:p>
            <a:r>
              <a:rPr lang="en-US" dirty="0"/>
              <a:t>3. Briefly describe the meeting between Scout and Boo.</a:t>
            </a:r>
          </a:p>
          <a:p>
            <a:endParaRPr lang="en-US" dirty="0"/>
          </a:p>
        </p:txBody>
      </p:sp>
    </p:spTree>
    <p:extLst>
      <p:ext uri="{BB962C8B-B14F-4D97-AF65-F5344CB8AC3E}">
        <p14:creationId xmlns:p14="http://schemas.microsoft.com/office/powerpoint/2010/main" val="2987332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11894"/>
          </a:xfrm>
        </p:spPr>
        <p:txBody>
          <a:bodyPr/>
          <a:lstStyle/>
          <a:p>
            <a:r>
              <a:rPr lang="en-US" dirty="0" smtClean="0"/>
              <a:t>Chapter 30 Study questions</a:t>
            </a:r>
            <a:endParaRPr lang="en-US" dirty="0"/>
          </a:p>
        </p:txBody>
      </p:sp>
      <p:sp>
        <p:nvSpPr>
          <p:cNvPr id="3" name="Content Placeholder 2"/>
          <p:cNvSpPr>
            <a:spLocks noGrp="1"/>
          </p:cNvSpPr>
          <p:nvPr>
            <p:ph idx="1"/>
          </p:nvPr>
        </p:nvSpPr>
        <p:spPr>
          <a:xfrm>
            <a:off x="128789" y="711894"/>
            <a:ext cx="11938715" cy="5465069"/>
          </a:xfrm>
        </p:spPr>
        <p:txBody>
          <a:bodyPr/>
          <a:lstStyle/>
          <a:p>
            <a:r>
              <a:rPr lang="en-US" dirty="0"/>
              <a:t>1. When Atticus first thinks that Jem was the one who killed Bob </a:t>
            </a:r>
            <a:r>
              <a:rPr lang="en-US" dirty="0" err="1"/>
              <a:t>Ewell</a:t>
            </a:r>
            <a:r>
              <a:rPr lang="en-US" dirty="0"/>
              <a:t>, what is Atticus ready to do? What does this show the reader about Atticus?</a:t>
            </a:r>
          </a:p>
          <a:p>
            <a:r>
              <a:rPr lang="en-US" dirty="0"/>
              <a:t>2. Atticus and Heck Tate have a heated argument, as Atticus assumes Heck is ready to cover up Bob </a:t>
            </a:r>
            <a:r>
              <a:rPr lang="en-US" dirty="0" err="1"/>
              <a:t>Ewell’s</a:t>
            </a:r>
            <a:r>
              <a:rPr lang="en-US" dirty="0"/>
              <a:t> killing as a move to protect Jem. Who is Heck really trying to protect? Why does Heck fight so hard to protect this person?</a:t>
            </a:r>
          </a:p>
          <a:p>
            <a:r>
              <a:rPr lang="en-US" dirty="0"/>
              <a:t>3. Heck Tate has tampered with evidence to make it appear that </a:t>
            </a:r>
            <a:r>
              <a:rPr lang="en-US" dirty="0" err="1"/>
              <a:t>Ewell</a:t>
            </a:r>
            <a:r>
              <a:rPr lang="en-US" dirty="0"/>
              <a:t> was killed by falling on his own knife. What piece of evidence did Heck remove from the scene of the crime?</a:t>
            </a:r>
          </a:p>
          <a:p>
            <a:r>
              <a:rPr lang="en-US" dirty="0"/>
              <a:t>4. Did Heck Tate do the right thing? Explain your answer.</a:t>
            </a:r>
          </a:p>
          <a:p>
            <a:r>
              <a:rPr lang="en-US" dirty="0"/>
              <a:t>5. Scout, who was confused about the actual cause of Mr. </a:t>
            </a:r>
            <a:r>
              <a:rPr lang="en-US" dirty="0" err="1"/>
              <a:t>Ewell’s</a:t>
            </a:r>
            <a:r>
              <a:rPr lang="en-US" dirty="0"/>
              <a:t> death, agrees with Heck Tate’s decision and utters an elegant line in support of him. Write that line</a:t>
            </a:r>
            <a:r>
              <a:rPr lang="en-US" dirty="0" smtClean="0"/>
              <a:t>.</a:t>
            </a:r>
            <a:endParaRPr lang="en-US" dirty="0"/>
          </a:p>
        </p:txBody>
      </p:sp>
    </p:spTree>
    <p:extLst>
      <p:ext uri="{BB962C8B-B14F-4D97-AF65-F5344CB8AC3E}">
        <p14:creationId xmlns:p14="http://schemas.microsoft.com/office/powerpoint/2010/main" val="2892288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647499"/>
          </a:xfrm>
        </p:spPr>
        <p:txBody>
          <a:bodyPr>
            <a:normAutofit fontScale="90000"/>
          </a:bodyPr>
          <a:lstStyle/>
          <a:p>
            <a:r>
              <a:rPr lang="en-US" dirty="0" smtClean="0"/>
              <a:t>Chapter 31 Study Questions</a:t>
            </a:r>
            <a:endParaRPr lang="en-US" dirty="0"/>
          </a:p>
        </p:txBody>
      </p:sp>
      <p:sp>
        <p:nvSpPr>
          <p:cNvPr id="3" name="Content Placeholder 2"/>
          <p:cNvSpPr>
            <a:spLocks noGrp="1"/>
          </p:cNvSpPr>
          <p:nvPr>
            <p:ph idx="1"/>
          </p:nvPr>
        </p:nvSpPr>
        <p:spPr>
          <a:xfrm>
            <a:off x="0" y="991673"/>
            <a:ext cx="12192000" cy="5185290"/>
          </a:xfrm>
        </p:spPr>
        <p:txBody>
          <a:bodyPr>
            <a:normAutofit/>
          </a:bodyPr>
          <a:lstStyle/>
          <a:p>
            <a:r>
              <a:rPr lang="en-US" dirty="0"/>
              <a:t>1. After she takes Boo home, Scout understands many new things because she is able to see the street from his point of view. Explain some of the things she now understands about Boo’s perspective.</a:t>
            </a:r>
          </a:p>
          <a:p>
            <a:r>
              <a:rPr lang="en-US" dirty="0"/>
              <a:t>2. In what way is Scout’s neighborhood/street similar to the </a:t>
            </a:r>
            <a:r>
              <a:rPr lang="en-US" dirty="0" err="1"/>
              <a:t>Mruna</a:t>
            </a:r>
            <a:r>
              <a:rPr lang="en-US" dirty="0"/>
              <a:t> tribe in Africa?</a:t>
            </a:r>
          </a:p>
          <a:p>
            <a:r>
              <a:rPr lang="en-US" dirty="0"/>
              <a:t>3. Reread the first line from chapter 1. How do the events in the final chapters connect to this line? Do you find this storytelling technique effective? Why or why not?</a:t>
            </a:r>
          </a:p>
          <a:p>
            <a:r>
              <a:rPr lang="en-US" dirty="0"/>
              <a:t>4. At the end of the novel, Atticus reads to Scout as she drifts off to sleep. How does the topic of the story connect to one of this novel’s major themes</a:t>
            </a:r>
            <a:r>
              <a:rPr lang="en-US" dirty="0" smtClean="0"/>
              <a:t>?</a:t>
            </a:r>
            <a:endParaRPr lang="en-US" dirty="0"/>
          </a:p>
        </p:txBody>
      </p:sp>
    </p:spTree>
    <p:extLst>
      <p:ext uri="{BB962C8B-B14F-4D97-AF65-F5344CB8AC3E}">
        <p14:creationId xmlns:p14="http://schemas.microsoft.com/office/powerpoint/2010/main" val="3561549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665185"/>
          </a:xfrm>
        </p:spPr>
        <p:txBody>
          <a:bodyPr>
            <a:normAutofit fontScale="90000"/>
          </a:bodyPr>
          <a:lstStyle/>
          <a:p>
            <a:r>
              <a:rPr lang="en-US" dirty="0" smtClean="0"/>
              <a:t>Chapter 27-31 Reading Check</a:t>
            </a:r>
            <a:endParaRPr lang="en-US" dirty="0"/>
          </a:p>
        </p:txBody>
      </p:sp>
      <p:sp>
        <p:nvSpPr>
          <p:cNvPr id="6" name="Content Placeholder 5"/>
          <p:cNvSpPr>
            <a:spLocks noGrp="1"/>
          </p:cNvSpPr>
          <p:nvPr>
            <p:ph idx="1"/>
          </p:nvPr>
        </p:nvSpPr>
        <p:spPr>
          <a:xfrm>
            <a:off x="0" y="665185"/>
            <a:ext cx="12192000" cy="5511778"/>
          </a:xfrm>
        </p:spPr>
        <p:txBody>
          <a:bodyPr/>
          <a:lstStyle/>
          <a:p>
            <a:r>
              <a:rPr lang="en-US" sz="3200" dirty="0" smtClean="0"/>
              <a:t>27. Describe </a:t>
            </a:r>
            <a:r>
              <a:rPr lang="en-US" sz="3200" dirty="0"/>
              <a:t>the trick that Maycomb’s kids played on Miss </a:t>
            </a:r>
            <a:r>
              <a:rPr lang="en-US" sz="3200" dirty="0" err="1"/>
              <a:t>Tutti</a:t>
            </a:r>
            <a:r>
              <a:rPr lang="en-US" sz="3200" dirty="0"/>
              <a:t> and Miss </a:t>
            </a:r>
            <a:r>
              <a:rPr lang="en-US" sz="3200" dirty="0" err="1"/>
              <a:t>Frutti</a:t>
            </a:r>
            <a:r>
              <a:rPr lang="en-US" sz="3200" dirty="0"/>
              <a:t>. </a:t>
            </a:r>
            <a:endParaRPr lang="en-US" sz="3200" dirty="0" smtClean="0"/>
          </a:p>
          <a:p>
            <a:r>
              <a:rPr lang="en-US" sz="3200" dirty="0" smtClean="0"/>
              <a:t>28. </a:t>
            </a:r>
            <a:r>
              <a:rPr lang="en-US" sz="3200" dirty="0"/>
              <a:t>As Jem and Scout are walking to the high school early in the evening, who jumps out and scares them? </a:t>
            </a:r>
            <a:endParaRPr lang="en-US" sz="3200" dirty="0" smtClean="0"/>
          </a:p>
          <a:p>
            <a:r>
              <a:rPr lang="en-US" sz="3200" dirty="0" smtClean="0"/>
              <a:t>29. </a:t>
            </a:r>
            <a:r>
              <a:rPr lang="en-US" sz="3200" dirty="0"/>
              <a:t>It was dark and Scout couldn’t see because of her cumbersome costume. How did she know that the attack happened under the big tree? </a:t>
            </a:r>
            <a:endParaRPr lang="en-US" sz="3200" dirty="0" smtClean="0"/>
          </a:p>
          <a:p>
            <a:r>
              <a:rPr lang="en-US" sz="3200" dirty="0" smtClean="0"/>
              <a:t>30.</a:t>
            </a:r>
            <a:r>
              <a:rPr lang="en-US" sz="3200" dirty="0"/>
              <a:t> How many knives did Heck Tate really find at the crime scene? </a:t>
            </a:r>
            <a:endParaRPr lang="en-US" sz="3200" dirty="0" smtClean="0"/>
          </a:p>
          <a:p>
            <a:r>
              <a:rPr lang="en-US" sz="3200" dirty="0" smtClean="0"/>
              <a:t>31. </a:t>
            </a:r>
            <a:r>
              <a:rPr lang="en-US" sz="3200" dirty="0"/>
              <a:t>Boo Radley speaks just five words in this entire novel when he asks Scout a question. What does Boo ask Scout? </a:t>
            </a:r>
            <a:endParaRPr lang="en-US" sz="3200" dirty="0" smtClean="0"/>
          </a:p>
          <a:p>
            <a:endParaRPr lang="en-US" dirty="0"/>
          </a:p>
        </p:txBody>
      </p:sp>
    </p:spTree>
    <p:extLst>
      <p:ext uri="{BB962C8B-B14F-4D97-AF65-F5344CB8AC3E}">
        <p14:creationId xmlns:p14="http://schemas.microsoft.com/office/powerpoint/2010/main" val="532706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10515600" cy="665185"/>
          </a:xfrm>
        </p:spPr>
        <p:txBody>
          <a:bodyPr>
            <a:normAutofit fontScale="90000"/>
          </a:bodyPr>
          <a:lstStyle/>
          <a:p>
            <a:r>
              <a:rPr lang="en-US" dirty="0" smtClean="0"/>
              <a:t>Chapter 27-31 Reading Check</a:t>
            </a:r>
            <a:endParaRPr lang="en-US" dirty="0"/>
          </a:p>
        </p:txBody>
      </p:sp>
      <p:sp>
        <p:nvSpPr>
          <p:cNvPr id="6" name="Content Placeholder 5"/>
          <p:cNvSpPr>
            <a:spLocks noGrp="1"/>
          </p:cNvSpPr>
          <p:nvPr>
            <p:ph idx="1"/>
          </p:nvPr>
        </p:nvSpPr>
        <p:spPr>
          <a:xfrm>
            <a:off x="0" y="665185"/>
            <a:ext cx="12192000" cy="5511778"/>
          </a:xfrm>
        </p:spPr>
        <p:txBody>
          <a:bodyPr/>
          <a:lstStyle/>
          <a:p>
            <a:r>
              <a:rPr lang="en-US" sz="3200" dirty="0" smtClean="0"/>
              <a:t>27. </a:t>
            </a:r>
            <a:r>
              <a:rPr lang="en-US" sz="3200" dirty="0"/>
              <a:t>Why couldn’t Helen Robinson walk on the public road to her job? </a:t>
            </a:r>
            <a:endParaRPr lang="en-US" sz="3200" dirty="0" smtClean="0"/>
          </a:p>
          <a:p>
            <a:r>
              <a:rPr lang="en-US" sz="3200" dirty="0" smtClean="0"/>
              <a:t>28. </a:t>
            </a:r>
            <a:r>
              <a:rPr lang="en-US" sz="3200" dirty="0"/>
              <a:t>What did Scout do that “ruined” Mrs. Merriweather’s pageant? </a:t>
            </a:r>
            <a:endParaRPr lang="en-US" sz="3200" dirty="0" smtClean="0"/>
          </a:p>
          <a:p>
            <a:r>
              <a:rPr lang="en-US" sz="3200" dirty="0" smtClean="0"/>
              <a:t>29. </a:t>
            </a:r>
            <a:r>
              <a:rPr lang="en-US" sz="3200" dirty="0"/>
              <a:t>Other than Jem’s broken arm, what other physical evidence exists that shows Bob </a:t>
            </a:r>
            <a:r>
              <a:rPr lang="en-US" sz="3200" dirty="0" err="1"/>
              <a:t>Ewell</a:t>
            </a:r>
            <a:r>
              <a:rPr lang="en-US" sz="3200" dirty="0"/>
              <a:t> was determined to hurt, and likely kill, the children? </a:t>
            </a:r>
            <a:endParaRPr lang="en-US" sz="3200" dirty="0" smtClean="0"/>
          </a:p>
          <a:p>
            <a:r>
              <a:rPr lang="en-US" sz="3200" dirty="0" smtClean="0"/>
              <a:t>30.</a:t>
            </a:r>
            <a:r>
              <a:rPr lang="en-US" sz="3200" dirty="0"/>
              <a:t> How many knives did Heck Tate really find at the crime scene? </a:t>
            </a:r>
            <a:endParaRPr lang="en-US" sz="3200" dirty="0" smtClean="0"/>
          </a:p>
          <a:p>
            <a:r>
              <a:rPr lang="en-US" sz="3200" dirty="0" smtClean="0"/>
              <a:t>31. </a:t>
            </a:r>
            <a:r>
              <a:rPr lang="en-US" sz="3200" dirty="0"/>
              <a:t>What does Scout encourage Boo to do that Jem would never allow if he were awake? </a:t>
            </a:r>
            <a:endParaRPr lang="en-US" sz="3200" dirty="0" smtClean="0"/>
          </a:p>
          <a:p>
            <a:endParaRPr lang="en-US" dirty="0"/>
          </a:p>
        </p:txBody>
      </p:sp>
    </p:spTree>
    <p:extLst>
      <p:ext uri="{BB962C8B-B14F-4D97-AF65-F5344CB8AC3E}">
        <p14:creationId xmlns:p14="http://schemas.microsoft.com/office/powerpoint/2010/main" val="2837953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Tuesday February 16,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endParaRPr lang="en-US" dirty="0">
              <a:solidFill>
                <a:srgbClr val="660033"/>
              </a:solidFill>
              <a:latin typeface="Lucida Calligraphy" panose="03010101010101010101" pitchFamily="66" charset="0"/>
            </a:endParaRPr>
          </a:p>
          <a:p>
            <a:r>
              <a:rPr lang="en-US" dirty="0" smtClean="0">
                <a:solidFill>
                  <a:srgbClr val="660033"/>
                </a:solidFill>
                <a:latin typeface="Lucida Calligraphy" panose="03010101010101010101" pitchFamily="66" charset="0"/>
              </a:rPr>
              <a:t>Sit with your group and get ready to present.</a:t>
            </a: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b="1" dirty="0" smtClean="0">
                <a:solidFill>
                  <a:srgbClr val="660033"/>
                </a:solidFill>
                <a:latin typeface="Lucida Calligraphy" panose="03010101010101010101" pitchFamily="66" charset="0"/>
              </a:rPr>
              <a:t>Courtroom Scene Presentations</a:t>
            </a:r>
          </a:p>
          <a:p>
            <a:pPr marL="0" indent="0">
              <a:buNone/>
            </a:pPr>
            <a:endParaRPr lang="en-US" b="1" dirty="0" smtClean="0">
              <a:solidFill>
                <a:srgbClr val="660033"/>
              </a:solidFill>
              <a:latin typeface="Lucida Calligraphy" panose="03010101010101010101" pitchFamily="66" charset="0"/>
            </a:endParaRPr>
          </a:p>
          <a:p>
            <a:pPr marL="0" indent="0">
              <a:buNone/>
            </a:pPr>
            <a:endParaRPr lang="en-US" b="1" dirty="0" smtClean="0">
              <a:solidFill>
                <a:srgbClr val="660033"/>
              </a:solidFill>
              <a:latin typeface="Lucida Calligraphy" panose="03010101010101010101" pitchFamily="66" charset="0"/>
            </a:endParaRPr>
          </a:p>
          <a:p>
            <a:pPr marL="0" indent="0">
              <a:buNone/>
            </a:pPr>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Exam Friday.  February 19</a:t>
            </a:r>
            <a:r>
              <a:rPr lang="en-US" b="1" baseline="30000" dirty="0" smtClean="0">
                <a:solidFill>
                  <a:srgbClr val="660033"/>
                </a:solidFill>
                <a:latin typeface="Lucida Calligraphy" panose="03010101010101010101" pitchFamily="66" charset="0"/>
              </a:rPr>
              <a:t>th</a:t>
            </a:r>
            <a:endParaRPr lang="en-US" b="1" dirty="0" smtClean="0">
              <a:solidFill>
                <a:srgbClr val="660033"/>
              </a:solidFill>
              <a:latin typeface="Lucida Calligraphy" panose="03010101010101010101" pitchFamily="66" charset="0"/>
            </a:endParaRPr>
          </a:p>
          <a:p>
            <a:pPr lvl="1"/>
            <a:r>
              <a:rPr lang="en-US" sz="1600" b="1" dirty="0" smtClean="0">
                <a:solidFill>
                  <a:srgbClr val="660033"/>
                </a:solidFill>
                <a:latin typeface="Lucida Calligraphy" panose="03010101010101010101" pitchFamily="66" charset="0"/>
              </a:rPr>
              <a:t>Bring your vocabulary sheet to help on the test.  </a:t>
            </a:r>
          </a:p>
          <a:p>
            <a:pPr lvl="1"/>
            <a:r>
              <a:rPr lang="en-US" sz="1600" b="1" dirty="0" smtClean="0">
                <a:solidFill>
                  <a:srgbClr val="660033"/>
                </a:solidFill>
                <a:latin typeface="Lucida Calligraphy" panose="03010101010101010101" pitchFamily="66" charset="0"/>
              </a:rPr>
              <a:t>Study quotes, characters, and events from the story.</a:t>
            </a:r>
            <a:endParaRPr lang="en-US" sz="1600" b="1" dirty="0" smtClean="0"/>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spTree>
    <p:extLst>
      <p:ext uri="{BB962C8B-B14F-4D97-AF65-F5344CB8AC3E}">
        <p14:creationId xmlns:p14="http://schemas.microsoft.com/office/powerpoint/2010/main" val="3621618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Wednesday February 17,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p>
          <a:p>
            <a:r>
              <a:rPr lang="en-US" dirty="0" smtClean="0">
                <a:solidFill>
                  <a:srgbClr val="660033"/>
                </a:solidFill>
                <a:latin typeface="Lucida Calligraphy" panose="03010101010101010101" pitchFamily="66" charset="0"/>
              </a:rPr>
              <a:t>Find a quote from TKAM that represents one of the major themes of </a:t>
            </a:r>
            <a:r>
              <a:rPr lang="en-US" smtClean="0">
                <a:solidFill>
                  <a:srgbClr val="660033"/>
                </a:solidFill>
                <a:latin typeface="Lucida Calligraphy" panose="03010101010101010101" pitchFamily="66" charset="0"/>
              </a:rPr>
              <a:t>the novel.</a:t>
            </a:r>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b="1" dirty="0" smtClean="0">
                <a:solidFill>
                  <a:srgbClr val="660033"/>
                </a:solidFill>
                <a:latin typeface="Lucida Calligraphy" panose="03010101010101010101" pitchFamily="66" charset="0"/>
              </a:rPr>
              <a:t>Finish Courtroom Scenes</a:t>
            </a:r>
          </a:p>
          <a:p>
            <a:r>
              <a:rPr lang="en-US" b="1" dirty="0" smtClean="0">
                <a:solidFill>
                  <a:srgbClr val="660033"/>
                </a:solidFill>
                <a:latin typeface="Lucida Calligraphy" panose="03010101010101010101" pitchFamily="66" charset="0"/>
              </a:rPr>
              <a:t>Timeline Review Activity</a:t>
            </a:r>
          </a:p>
          <a:p>
            <a:pPr marL="0" indent="0">
              <a:buNone/>
            </a:pPr>
            <a:endParaRPr lang="en-US" b="1" dirty="0" smtClean="0">
              <a:solidFill>
                <a:srgbClr val="660033"/>
              </a:solidFill>
              <a:latin typeface="Lucida Calligraphy" panose="03010101010101010101" pitchFamily="66" charset="0"/>
            </a:endParaRPr>
          </a:p>
          <a:p>
            <a:pPr marL="0" indent="0">
              <a:buNone/>
            </a:pPr>
            <a:endParaRPr lang="en-US" b="1" dirty="0" smtClean="0">
              <a:solidFill>
                <a:srgbClr val="660033"/>
              </a:solidFill>
              <a:latin typeface="Lucida Calligraphy" panose="03010101010101010101" pitchFamily="66" charset="0"/>
            </a:endParaRPr>
          </a:p>
          <a:p>
            <a:pPr marL="0" indent="0">
              <a:buNone/>
            </a:pPr>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Exam Friday.  February 19th</a:t>
            </a:r>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spTree>
    <p:extLst>
      <p:ext uri="{BB962C8B-B14F-4D97-AF65-F5344CB8AC3E}">
        <p14:creationId xmlns:p14="http://schemas.microsoft.com/office/powerpoint/2010/main" val="932200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Thursday February 18,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endParaRPr lang="en-US" dirty="0">
              <a:solidFill>
                <a:srgbClr val="660033"/>
              </a:solidFill>
              <a:latin typeface="Lucida Calligraphy" panose="03010101010101010101" pitchFamily="66" charset="0"/>
            </a:endParaRPr>
          </a:p>
          <a:p>
            <a:r>
              <a:rPr lang="en-US" sz="2000" dirty="0" smtClean="0">
                <a:solidFill>
                  <a:srgbClr val="660033"/>
                </a:solidFill>
                <a:latin typeface="Lucida Calligraphy" panose="03010101010101010101" pitchFamily="66" charset="0"/>
              </a:rPr>
              <a:t>Download the app “</a:t>
            </a:r>
            <a:r>
              <a:rPr lang="en-US" sz="2000" dirty="0" err="1" smtClean="0">
                <a:solidFill>
                  <a:srgbClr val="660033"/>
                </a:solidFill>
                <a:latin typeface="Lucida Calligraphy" panose="03010101010101010101" pitchFamily="66" charset="0"/>
              </a:rPr>
              <a:t>Aurasma</a:t>
            </a:r>
            <a:r>
              <a:rPr lang="en-US" sz="2000" dirty="0" smtClean="0">
                <a:solidFill>
                  <a:srgbClr val="660033"/>
                </a:solidFill>
                <a:latin typeface="Lucida Calligraphy" panose="03010101010101010101" pitchFamily="66" charset="0"/>
              </a:rPr>
              <a:t>” on your phone</a:t>
            </a:r>
          </a:p>
          <a:p>
            <a:r>
              <a:rPr lang="en-US" sz="2000" dirty="0" smtClean="0">
                <a:solidFill>
                  <a:srgbClr val="660033"/>
                </a:solidFill>
                <a:latin typeface="Lucida Calligraphy" panose="03010101010101010101" pitchFamily="66" charset="0"/>
              </a:rPr>
              <a:t>(Don’t worry it’s free)</a:t>
            </a:r>
          </a:p>
          <a:p>
            <a:r>
              <a:rPr lang="en-US" sz="2000" dirty="0" smtClean="0">
                <a:solidFill>
                  <a:srgbClr val="660033"/>
                </a:solidFill>
                <a:latin typeface="Lucida Calligraphy" panose="03010101010101010101" pitchFamily="66" charset="0"/>
              </a:rPr>
              <a:t>Click on Triangle to take to Home Page</a:t>
            </a:r>
          </a:p>
          <a:p>
            <a:r>
              <a:rPr lang="en-US" sz="2000" dirty="0" smtClean="0">
                <a:solidFill>
                  <a:srgbClr val="660033"/>
                </a:solidFill>
                <a:latin typeface="Lucida Calligraphy" panose="03010101010101010101" pitchFamily="66" charset="0"/>
              </a:rPr>
              <a:t>Search “</a:t>
            </a:r>
            <a:r>
              <a:rPr lang="en-US" sz="2000" dirty="0" err="1" smtClean="0">
                <a:solidFill>
                  <a:srgbClr val="660033"/>
                </a:solidFill>
                <a:latin typeface="Lucida Calligraphy" panose="03010101010101010101" pitchFamily="66" charset="0"/>
              </a:rPr>
              <a:t>Bass.Ashley.E</a:t>
            </a:r>
            <a:r>
              <a:rPr lang="en-US" sz="2000" dirty="0" smtClean="0">
                <a:solidFill>
                  <a:srgbClr val="660033"/>
                </a:solidFill>
                <a:latin typeface="Lucida Calligraphy" panose="03010101010101010101" pitchFamily="66" charset="0"/>
              </a:rPr>
              <a:t>” </a:t>
            </a:r>
          </a:p>
          <a:p>
            <a:r>
              <a:rPr lang="en-US" sz="2000" dirty="0" smtClean="0">
                <a:solidFill>
                  <a:srgbClr val="660033"/>
                </a:solidFill>
                <a:latin typeface="Lucida Calligraphy" panose="03010101010101010101" pitchFamily="66" charset="0"/>
              </a:rPr>
              <a:t>Click on account </a:t>
            </a:r>
          </a:p>
          <a:p>
            <a:r>
              <a:rPr lang="en-US" sz="2000" dirty="0" smtClean="0">
                <a:solidFill>
                  <a:srgbClr val="660033"/>
                </a:solidFill>
                <a:latin typeface="Lucida Calligraphy" panose="03010101010101010101" pitchFamily="66" charset="0"/>
              </a:rPr>
              <a:t>Click “Follow All”</a:t>
            </a: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b="1" dirty="0" smtClean="0">
                <a:solidFill>
                  <a:srgbClr val="660033"/>
                </a:solidFill>
                <a:latin typeface="Lucida Calligraphy" panose="03010101010101010101" pitchFamily="66" charset="0"/>
              </a:rPr>
              <a:t>Exam review </a:t>
            </a:r>
            <a:r>
              <a:rPr lang="en-US" b="1" dirty="0" err="1" smtClean="0">
                <a:solidFill>
                  <a:srgbClr val="660033"/>
                </a:solidFill>
                <a:latin typeface="Lucida Calligraphy" panose="03010101010101010101" pitchFamily="66" charset="0"/>
              </a:rPr>
              <a:t>Aurasma</a:t>
            </a:r>
            <a:endParaRPr lang="en-US" b="1" dirty="0" smtClean="0">
              <a:solidFill>
                <a:srgbClr val="660033"/>
              </a:solidFill>
              <a:latin typeface="Lucida Calligraphy" panose="03010101010101010101" pitchFamily="66" charset="0"/>
            </a:endParaRPr>
          </a:p>
          <a:p>
            <a:r>
              <a:rPr lang="en-US" b="1" dirty="0" err="1" smtClean="0">
                <a:solidFill>
                  <a:srgbClr val="660033"/>
                </a:solidFill>
                <a:latin typeface="Lucida Calligraphy" panose="03010101010101010101" pitchFamily="66" charset="0"/>
              </a:rPr>
              <a:t>Kahoot</a:t>
            </a:r>
            <a:r>
              <a:rPr lang="en-US" b="1" dirty="0" smtClean="0">
                <a:solidFill>
                  <a:srgbClr val="660033"/>
                </a:solidFill>
                <a:latin typeface="Lucida Calligraphy" panose="03010101010101010101" pitchFamily="66" charset="0"/>
              </a:rPr>
              <a:t> Review game</a:t>
            </a:r>
          </a:p>
          <a:p>
            <a:pPr marL="0" indent="0">
              <a:buNone/>
            </a:pPr>
            <a:endParaRPr lang="en-US" b="1" dirty="0" smtClean="0">
              <a:solidFill>
                <a:srgbClr val="660033"/>
              </a:solidFill>
              <a:latin typeface="Lucida Calligraphy" panose="03010101010101010101" pitchFamily="66" charset="0"/>
            </a:endParaRPr>
          </a:p>
          <a:p>
            <a:pPr marL="0" indent="0">
              <a:buNone/>
            </a:pPr>
            <a:endParaRPr lang="en-US" b="1" dirty="0" smtClean="0">
              <a:solidFill>
                <a:srgbClr val="660033"/>
              </a:solidFill>
              <a:latin typeface="Lucida Calligraphy" panose="03010101010101010101" pitchFamily="66" charset="0"/>
            </a:endParaRPr>
          </a:p>
          <a:p>
            <a:pPr marL="0" indent="0">
              <a:buNone/>
            </a:pPr>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Exam Tomorrow  February 19th</a:t>
            </a:r>
            <a:endParaRPr lang="en-US" b="1" dirty="0" smtClean="0"/>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spTree>
    <p:extLst>
      <p:ext uri="{BB962C8B-B14F-4D97-AF65-F5344CB8AC3E}">
        <p14:creationId xmlns:p14="http://schemas.microsoft.com/office/powerpoint/2010/main" val="3652806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u="sng" dirty="0" smtClean="0"/>
              <a:t>Character </a:t>
            </a:r>
            <a:r>
              <a:rPr lang="en-US" b="1" u="sng" dirty="0" err="1" smtClean="0"/>
              <a:t>Aurasma</a:t>
            </a:r>
            <a:r>
              <a:rPr lang="en-US" b="1" u="sng" dirty="0" smtClean="0"/>
              <a:t> Review</a:t>
            </a:r>
            <a:endParaRPr lang="en-US" b="1" u="sng" dirty="0"/>
          </a:p>
        </p:txBody>
      </p:sp>
      <p:sp>
        <p:nvSpPr>
          <p:cNvPr id="3" name="Content Placeholder 2"/>
          <p:cNvSpPr>
            <a:spLocks noGrp="1"/>
          </p:cNvSpPr>
          <p:nvPr>
            <p:ph sz="half" idx="1"/>
          </p:nvPr>
        </p:nvSpPr>
        <p:spPr>
          <a:xfrm>
            <a:off x="838200" y="1378039"/>
            <a:ext cx="5181600" cy="5267460"/>
          </a:xfrm>
        </p:spPr>
        <p:txBody>
          <a:bodyPr>
            <a:noAutofit/>
          </a:bodyPr>
          <a:lstStyle/>
          <a:p>
            <a:pPr marL="514350" indent="-514350">
              <a:buFont typeface="+mj-lt"/>
              <a:buAutoNum type="arabicPeriod"/>
            </a:pPr>
            <a:r>
              <a:rPr lang="en-US" sz="3200" dirty="0" smtClean="0"/>
              <a:t>Atticus Finch</a:t>
            </a:r>
          </a:p>
          <a:p>
            <a:pPr marL="514350" indent="-514350">
              <a:buFont typeface="+mj-lt"/>
              <a:buAutoNum type="arabicPeriod"/>
            </a:pPr>
            <a:r>
              <a:rPr lang="en-US" sz="3200" dirty="0" smtClean="0"/>
              <a:t>Jean Louise Finch (Scout)</a:t>
            </a:r>
          </a:p>
          <a:p>
            <a:pPr marL="514350" indent="-514350">
              <a:buFont typeface="+mj-lt"/>
              <a:buAutoNum type="arabicPeriod"/>
            </a:pPr>
            <a:r>
              <a:rPr lang="en-US" sz="3200" dirty="0" smtClean="0"/>
              <a:t>Jeremy Atticus Finch (Jem)</a:t>
            </a:r>
          </a:p>
          <a:p>
            <a:pPr marL="514350" indent="-514350">
              <a:buFont typeface="+mj-lt"/>
              <a:buAutoNum type="arabicPeriod"/>
            </a:pPr>
            <a:r>
              <a:rPr lang="en-US" sz="3200" dirty="0" smtClean="0"/>
              <a:t>Charles Baker Harris (Dill)</a:t>
            </a:r>
          </a:p>
          <a:p>
            <a:pPr marL="514350" indent="-514350">
              <a:buFont typeface="+mj-lt"/>
              <a:buAutoNum type="arabicPeriod"/>
            </a:pPr>
            <a:r>
              <a:rPr lang="en-US" sz="3200" dirty="0" smtClean="0"/>
              <a:t>Miss. Maudie</a:t>
            </a:r>
          </a:p>
          <a:p>
            <a:pPr marL="514350" indent="-514350">
              <a:buFont typeface="+mj-lt"/>
              <a:buAutoNum type="arabicPeriod"/>
            </a:pPr>
            <a:r>
              <a:rPr lang="en-US" sz="3200" dirty="0" smtClean="0"/>
              <a:t>Miss. Stephanie Crawford</a:t>
            </a:r>
          </a:p>
          <a:p>
            <a:pPr marL="514350" indent="-514350">
              <a:buFont typeface="+mj-lt"/>
              <a:buAutoNum type="arabicPeriod"/>
            </a:pPr>
            <a:r>
              <a:rPr lang="en-US" sz="3200" dirty="0" smtClean="0"/>
              <a:t>Ms. Dubose</a:t>
            </a:r>
          </a:p>
          <a:p>
            <a:pPr marL="514350" indent="-514350">
              <a:buFont typeface="+mj-lt"/>
              <a:buAutoNum type="arabicPeriod"/>
            </a:pPr>
            <a:r>
              <a:rPr lang="en-US" sz="3200" dirty="0" smtClean="0"/>
              <a:t>Miss. Caroline</a:t>
            </a:r>
          </a:p>
          <a:p>
            <a:pPr marL="514350" indent="-514350">
              <a:buFont typeface="+mj-lt"/>
              <a:buAutoNum type="arabicPeriod"/>
            </a:pPr>
            <a:r>
              <a:rPr lang="en-US" sz="3200" dirty="0" smtClean="0"/>
              <a:t>Heck Tate</a:t>
            </a:r>
            <a:endParaRPr lang="en-US" sz="3200" dirty="0"/>
          </a:p>
        </p:txBody>
      </p:sp>
      <p:sp>
        <p:nvSpPr>
          <p:cNvPr id="4" name="Content Placeholder 3"/>
          <p:cNvSpPr>
            <a:spLocks noGrp="1"/>
          </p:cNvSpPr>
          <p:nvPr>
            <p:ph sz="half" idx="2"/>
          </p:nvPr>
        </p:nvSpPr>
        <p:spPr>
          <a:xfrm>
            <a:off x="6168981" y="0"/>
            <a:ext cx="6267718" cy="5962918"/>
          </a:xfrm>
        </p:spPr>
        <p:txBody>
          <a:bodyPr>
            <a:noAutofit/>
          </a:bodyPr>
          <a:lstStyle/>
          <a:p>
            <a:pPr marL="0" indent="0">
              <a:buNone/>
            </a:pPr>
            <a:r>
              <a:rPr lang="en-US" sz="3200" dirty="0" smtClean="0"/>
              <a:t>10. Judge Taylor</a:t>
            </a:r>
          </a:p>
          <a:p>
            <a:pPr marL="0" indent="0">
              <a:buNone/>
            </a:pPr>
            <a:r>
              <a:rPr lang="en-US" sz="3200" dirty="0" smtClean="0"/>
              <a:t>11. Calpurnia</a:t>
            </a:r>
          </a:p>
          <a:p>
            <a:pPr marL="0" indent="0">
              <a:buNone/>
            </a:pPr>
            <a:r>
              <a:rPr lang="en-US" sz="3200" dirty="0" smtClean="0"/>
              <a:t>12.Tom Robinson</a:t>
            </a:r>
          </a:p>
          <a:p>
            <a:pPr marL="0" indent="0">
              <a:buNone/>
            </a:pPr>
            <a:r>
              <a:rPr lang="en-US" sz="3200" dirty="0" smtClean="0"/>
              <a:t>13. Bob </a:t>
            </a:r>
            <a:r>
              <a:rPr lang="en-US" sz="3200" dirty="0" err="1" smtClean="0"/>
              <a:t>Ewell</a:t>
            </a:r>
            <a:endParaRPr lang="en-US" sz="3200" dirty="0" smtClean="0"/>
          </a:p>
          <a:p>
            <a:pPr marL="0" indent="0">
              <a:buNone/>
            </a:pPr>
            <a:r>
              <a:rPr lang="en-US" sz="3200" dirty="0" smtClean="0"/>
              <a:t>14Mayella </a:t>
            </a:r>
            <a:r>
              <a:rPr lang="en-US" sz="3200" dirty="0" err="1" smtClean="0"/>
              <a:t>Ewell</a:t>
            </a:r>
            <a:endParaRPr lang="en-US" sz="3200" dirty="0" smtClean="0"/>
          </a:p>
          <a:p>
            <a:pPr marL="0" indent="0">
              <a:buNone/>
            </a:pPr>
            <a:r>
              <a:rPr lang="en-US" sz="3200" dirty="0" smtClean="0"/>
              <a:t>15.Reverend Sykes</a:t>
            </a:r>
          </a:p>
          <a:p>
            <a:pPr marL="0" indent="0">
              <a:buNone/>
            </a:pPr>
            <a:r>
              <a:rPr lang="en-US" sz="3200" dirty="0" smtClean="0"/>
              <a:t>16. Arthur (Boo) Radley</a:t>
            </a:r>
            <a:endParaRPr lang="en-US" sz="3200" dirty="0"/>
          </a:p>
          <a:p>
            <a:pPr marL="0" indent="0">
              <a:buNone/>
            </a:pPr>
            <a:r>
              <a:rPr lang="en-US" sz="3200" dirty="0" smtClean="0"/>
              <a:t> Extra Videos:</a:t>
            </a:r>
          </a:p>
          <a:p>
            <a:pPr marL="0" indent="0">
              <a:buNone/>
            </a:pPr>
            <a:r>
              <a:rPr lang="en-US" sz="3200" dirty="0" smtClean="0"/>
              <a:t>17. Atticus shoots Tim Johnson</a:t>
            </a:r>
          </a:p>
          <a:p>
            <a:pPr marL="0" indent="0">
              <a:buNone/>
            </a:pPr>
            <a:r>
              <a:rPr lang="en-US" sz="3200" dirty="0" smtClean="0"/>
              <a:t>18. Atticus gives Advice</a:t>
            </a:r>
          </a:p>
          <a:p>
            <a:pPr marL="0" indent="0">
              <a:buNone/>
            </a:pPr>
            <a:r>
              <a:rPr lang="en-US" sz="3200" dirty="0" smtClean="0"/>
              <a:t>19. The Trial</a:t>
            </a:r>
          </a:p>
          <a:p>
            <a:pPr marL="0" indent="0">
              <a:buNone/>
            </a:pPr>
            <a:r>
              <a:rPr lang="en-US" sz="3200" dirty="0" smtClean="0"/>
              <a:t>20.Background to Novel</a:t>
            </a:r>
            <a:endParaRPr lang="en-US" sz="3200" dirty="0"/>
          </a:p>
        </p:txBody>
      </p:sp>
    </p:spTree>
    <p:extLst>
      <p:ext uri="{BB962C8B-B14F-4D97-AF65-F5344CB8AC3E}">
        <p14:creationId xmlns:p14="http://schemas.microsoft.com/office/powerpoint/2010/main" val="1585106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685800"/>
            <a:ext cx="12190414" cy="6172200"/>
          </a:xfrm>
        </p:spPr>
        <p:txBody>
          <a:bodyPr>
            <a:normAutofit/>
          </a:bodyPr>
          <a:lstStyle/>
          <a:p>
            <a:r>
              <a:rPr lang="en-US" dirty="0"/>
              <a:t>1. How does Aunt Alexandra feel about Calpurnia? Explain why this is “in character” for Aunt Alexandra</a:t>
            </a:r>
            <a:r>
              <a:rPr lang="en-US" dirty="0" smtClean="0"/>
              <a:t>?</a:t>
            </a:r>
            <a:endParaRPr lang="en-US" dirty="0"/>
          </a:p>
          <a:p>
            <a:r>
              <a:rPr lang="en-US" dirty="0"/>
              <a:t>2. Comment on Atticus’ explanation of rape. Why does Atticus explain the crime in this way?</a:t>
            </a:r>
          </a:p>
          <a:p>
            <a:r>
              <a:rPr lang="en-US" dirty="0"/>
              <a:t> </a:t>
            </a:r>
            <a:r>
              <a:rPr lang="en-US" dirty="0" smtClean="0"/>
              <a:t>3</a:t>
            </a:r>
            <a:r>
              <a:rPr lang="en-US" dirty="0"/>
              <a:t>. What does Jem do that, to Scout, symbolizes the end of his childhood?</a:t>
            </a:r>
          </a:p>
          <a:p>
            <a:r>
              <a:rPr lang="en-US" dirty="0"/>
              <a:t> </a:t>
            </a:r>
            <a:r>
              <a:rPr lang="en-US" dirty="0" smtClean="0"/>
              <a:t>4</a:t>
            </a:r>
            <a:r>
              <a:rPr lang="en-US" dirty="0"/>
              <a:t>. Dill tries to explain to Scout why he did not want to stay with his mother and new stepfather. State his reasons briefly in your own words.</a:t>
            </a:r>
          </a:p>
          <a:p>
            <a:r>
              <a:rPr lang="en-US" dirty="0"/>
              <a:t>5. Twice now, Scout has considered running away. Dill did, in fact, run away from home. Why, according to Dill, hasn’t Boo Radley ever run away from his terrible home?</a:t>
            </a:r>
          </a:p>
        </p:txBody>
      </p:sp>
      <p:sp>
        <p:nvSpPr>
          <p:cNvPr id="4" name="Title 3"/>
          <p:cNvSpPr>
            <a:spLocks noGrp="1"/>
          </p:cNvSpPr>
          <p:nvPr>
            <p:ph type="title"/>
          </p:nvPr>
        </p:nvSpPr>
        <p:spPr>
          <a:xfrm>
            <a:off x="1295401" y="1"/>
            <a:ext cx="9782801" cy="579437"/>
          </a:xfrm>
        </p:spPr>
        <p:txBody>
          <a:bodyPr>
            <a:normAutofit fontScale="90000"/>
          </a:bodyPr>
          <a:lstStyle/>
          <a:p>
            <a:r>
              <a:rPr lang="en-US" dirty="0" smtClean="0"/>
              <a:t>Study Questions Chapter 14</a:t>
            </a:r>
            <a:endParaRPr lang="en-US" dirty="0"/>
          </a:p>
        </p:txBody>
      </p:sp>
    </p:spTree>
    <p:extLst>
      <p:ext uri="{BB962C8B-B14F-4D97-AF65-F5344CB8AC3E}">
        <p14:creationId xmlns:p14="http://schemas.microsoft.com/office/powerpoint/2010/main" val="344941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Friday February 19,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endParaRPr lang="en-US" dirty="0">
              <a:solidFill>
                <a:srgbClr val="660033"/>
              </a:solidFill>
              <a:latin typeface="Lucida Calligraphy" panose="03010101010101010101" pitchFamily="66" charset="0"/>
            </a:endParaRPr>
          </a:p>
          <a:p>
            <a:r>
              <a:rPr lang="en-US" dirty="0" smtClean="0">
                <a:solidFill>
                  <a:srgbClr val="660033"/>
                </a:solidFill>
                <a:latin typeface="Lucida Calligraphy" panose="03010101010101010101" pitchFamily="66" charset="0"/>
              </a:rPr>
              <a:t>Review your notes and prepare for </a:t>
            </a:r>
            <a:r>
              <a:rPr lang="en-US" smtClean="0">
                <a:solidFill>
                  <a:srgbClr val="660033"/>
                </a:solidFill>
                <a:latin typeface="Lucida Calligraphy" panose="03010101010101010101" pitchFamily="66" charset="0"/>
              </a:rPr>
              <a:t>the test.</a:t>
            </a:r>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Exam</a:t>
            </a:r>
          </a:p>
          <a:p>
            <a:pPr marL="0" indent="0">
              <a:buNone/>
            </a:pPr>
            <a:endParaRPr lang="en-US" b="1" dirty="0" smtClean="0">
              <a:solidFill>
                <a:srgbClr val="660033"/>
              </a:solidFill>
              <a:latin typeface="Lucida Calligraphy" panose="03010101010101010101" pitchFamily="66" charset="0"/>
            </a:endParaRPr>
          </a:p>
          <a:p>
            <a:pPr marL="0" indent="0">
              <a:buNone/>
            </a:pPr>
            <a:endParaRPr lang="en-US" b="1" dirty="0" smtClean="0">
              <a:solidFill>
                <a:srgbClr val="660033"/>
              </a:solidFill>
              <a:latin typeface="Lucida Calligraphy" panose="03010101010101010101" pitchFamily="66" charset="0"/>
            </a:endParaRPr>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spTree>
    <p:extLst>
      <p:ext uri="{BB962C8B-B14F-4D97-AF65-F5344CB8AC3E}">
        <p14:creationId xmlns:p14="http://schemas.microsoft.com/office/powerpoint/2010/main" val="3254903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Monday February 22,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dirty="0" smtClean="0">
                <a:solidFill>
                  <a:srgbClr val="660033"/>
                </a:solidFill>
                <a:latin typeface="Lucida Calligraphy" panose="03010101010101010101" pitchFamily="66" charset="0"/>
              </a:rPr>
              <a:t>Pick your Persuasive Essay Prompt</a:t>
            </a:r>
          </a:p>
          <a:p>
            <a:pPr marL="457200" lvl="1" indent="0">
              <a:buNone/>
            </a:pPr>
            <a:endParaRPr lang="en-US" b="1"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r>
              <a:rPr lang="en-US" b="1" dirty="0" smtClean="0">
                <a:solidFill>
                  <a:srgbClr val="660033"/>
                </a:solidFill>
                <a:latin typeface="Lucida Calligraphy" panose="03010101010101010101" pitchFamily="66" charset="0"/>
              </a:rPr>
              <a:t>Begin</a:t>
            </a:r>
            <a:r>
              <a:rPr lang="en-US" b="1" i="1" dirty="0" smtClean="0">
                <a:solidFill>
                  <a:srgbClr val="660033"/>
                </a:solidFill>
                <a:latin typeface="Lucida Calligraphy" panose="03010101010101010101" pitchFamily="66" charset="0"/>
              </a:rPr>
              <a:t> To Kill a Mockingbird </a:t>
            </a:r>
            <a:r>
              <a:rPr lang="en-US" b="1" dirty="0" smtClean="0">
                <a:solidFill>
                  <a:srgbClr val="660033"/>
                </a:solidFill>
                <a:latin typeface="Lucida Calligraphy" panose="03010101010101010101" pitchFamily="66" charset="0"/>
              </a:rPr>
              <a:t>Film </a:t>
            </a:r>
          </a:p>
          <a:p>
            <a:endParaRPr lang="en-US" b="1" dirty="0">
              <a:solidFill>
                <a:srgbClr val="660033"/>
              </a:solidFill>
              <a:latin typeface="Lucida Calligraphy" panose="03010101010101010101" pitchFamily="66" charset="0"/>
            </a:endParaRPr>
          </a:p>
          <a:p>
            <a:pPr lvl="0"/>
            <a:r>
              <a:rPr lang="en-US" sz="1400" dirty="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a:solidFill>
                <a:srgbClr val="660033"/>
              </a:solidFill>
              <a:latin typeface="Lucida Calligraphy" panose="03010101010101010101" pitchFamily="66" charset="0"/>
            </a:endParaRPr>
          </a:p>
          <a:p>
            <a:endParaRPr lang="en-US" b="1" dirty="0" smtClean="0">
              <a:solidFill>
                <a:srgbClr val="660033"/>
              </a:solidFill>
              <a:latin typeface="Lucida Calligraphy" panose="03010101010101010101" pitchFamily="66" charset="0"/>
            </a:endParaRPr>
          </a:p>
          <a:p>
            <a:pPr marL="0" indent="0">
              <a:buNone/>
            </a:pPr>
            <a:endParaRPr lang="en-US" b="1" dirty="0" smtClean="0">
              <a:solidFill>
                <a:srgbClr val="660033"/>
              </a:solidFill>
              <a:latin typeface="Lucida Calligraphy" panose="03010101010101010101" pitchFamily="66" charset="0"/>
            </a:endParaRPr>
          </a:p>
          <a:p>
            <a:pPr marL="0" indent="0">
              <a:buNone/>
            </a:pPr>
            <a:endParaRPr lang="en-US" b="1" dirty="0" smtClean="0">
              <a:solidFill>
                <a:srgbClr val="660033"/>
              </a:solidFill>
              <a:latin typeface="Lucida Calligraphy" panose="03010101010101010101" pitchFamily="66" charset="0"/>
            </a:endParaRPr>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pic>
        <p:nvPicPr>
          <p:cNvPr id="3" name="Picture 2"/>
          <p:cNvPicPr>
            <a:picLocks noChangeAspect="1"/>
          </p:cNvPicPr>
          <p:nvPr/>
        </p:nvPicPr>
        <p:blipFill rotWithShape="1">
          <a:blip r:embed="rId2"/>
          <a:srcRect r="6720" b="15545"/>
          <a:stretch/>
        </p:blipFill>
        <p:spPr>
          <a:xfrm>
            <a:off x="0" y="2332976"/>
            <a:ext cx="3584084" cy="2433752"/>
          </a:xfrm>
          <a:prstGeom prst="rect">
            <a:avLst/>
          </a:prstGeom>
        </p:spPr>
      </p:pic>
      <p:pic>
        <p:nvPicPr>
          <p:cNvPr id="5" name="Picture 4"/>
          <p:cNvPicPr>
            <a:picLocks noChangeAspect="1"/>
          </p:cNvPicPr>
          <p:nvPr/>
        </p:nvPicPr>
        <p:blipFill rotWithShape="1">
          <a:blip r:embed="rId3"/>
          <a:srcRect b="32191"/>
          <a:stretch/>
        </p:blipFill>
        <p:spPr>
          <a:xfrm>
            <a:off x="2060083" y="4520485"/>
            <a:ext cx="4112118" cy="2337514"/>
          </a:xfrm>
          <a:prstGeom prst="rect">
            <a:avLst/>
          </a:prstGeom>
        </p:spPr>
      </p:pic>
      <p:pic>
        <p:nvPicPr>
          <p:cNvPr id="2" name="Picture 1"/>
          <p:cNvPicPr>
            <a:picLocks noChangeAspect="1"/>
          </p:cNvPicPr>
          <p:nvPr/>
        </p:nvPicPr>
        <p:blipFill rotWithShape="1">
          <a:blip r:embed="rId4"/>
          <a:srcRect r="4919" b="21490"/>
          <a:stretch/>
        </p:blipFill>
        <p:spPr>
          <a:xfrm>
            <a:off x="2429923" y="515155"/>
            <a:ext cx="3677884" cy="2277674"/>
          </a:xfrm>
          <a:prstGeom prst="rect">
            <a:avLst/>
          </a:prstGeom>
        </p:spPr>
      </p:pic>
    </p:spTree>
    <p:extLst>
      <p:ext uri="{BB962C8B-B14F-4D97-AF65-F5344CB8AC3E}">
        <p14:creationId xmlns:p14="http://schemas.microsoft.com/office/powerpoint/2010/main" val="1948601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9063"/>
            <a:ext cx="10515600" cy="523517"/>
          </a:xfrm>
        </p:spPr>
        <p:txBody>
          <a:bodyPr>
            <a:normAutofit fontScale="90000"/>
          </a:bodyPr>
          <a:lstStyle/>
          <a:p>
            <a:pPr algn="ctr"/>
            <a:r>
              <a:rPr lang="en-US" b="1" i="1" dirty="0" smtClean="0"/>
              <a:t>To Kill a Mockingbird </a:t>
            </a:r>
            <a:r>
              <a:rPr lang="en-US" b="1" dirty="0" smtClean="0"/>
              <a:t>Essay Topics</a:t>
            </a:r>
            <a:endParaRPr lang="en-US" b="1" dirty="0"/>
          </a:p>
        </p:txBody>
      </p:sp>
      <p:sp>
        <p:nvSpPr>
          <p:cNvPr id="6" name="Content Placeholder 5"/>
          <p:cNvSpPr>
            <a:spLocks noGrp="1"/>
          </p:cNvSpPr>
          <p:nvPr>
            <p:ph idx="1"/>
          </p:nvPr>
        </p:nvSpPr>
        <p:spPr>
          <a:xfrm>
            <a:off x="0" y="682580"/>
            <a:ext cx="12192000" cy="6175419"/>
          </a:xfrm>
        </p:spPr>
        <p:txBody>
          <a:bodyPr>
            <a:normAutofit lnSpcReduction="10000"/>
          </a:bodyPr>
          <a:lstStyle/>
          <a:p>
            <a:r>
              <a:rPr lang="en-US" dirty="0"/>
              <a:t>Choose </a:t>
            </a:r>
            <a:r>
              <a:rPr lang="en-US" b="1" dirty="0"/>
              <a:t>ONE </a:t>
            </a:r>
            <a:r>
              <a:rPr lang="en-US" dirty="0"/>
              <a:t>of the five sentences below and consider whether you agree or disagree with the idea. </a:t>
            </a:r>
            <a:r>
              <a:rPr lang="en-US" dirty="0" smtClean="0"/>
              <a:t>Build a </a:t>
            </a:r>
            <a:r>
              <a:rPr lang="en-US" dirty="0"/>
              <a:t>persuasive essay in which you examine the idea in the statement and either prove or disprove it using </a:t>
            </a:r>
            <a:r>
              <a:rPr lang="en-US" dirty="0" smtClean="0"/>
              <a:t>an example </a:t>
            </a:r>
            <a:r>
              <a:rPr lang="en-US" dirty="0"/>
              <a:t>from </a:t>
            </a:r>
            <a:r>
              <a:rPr lang="en-US" i="1" dirty="0"/>
              <a:t>To Kill a Mockingbird </a:t>
            </a:r>
            <a:r>
              <a:rPr lang="en-US" dirty="0"/>
              <a:t>and a separate example from our modern world (1980 to today). </a:t>
            </a:r>
            <a:r>
              <a:rPr lang="en-US" dirty="0" smtClean="0"/>
              <a:t>This persuasive </a:t>
            </a:r>
            <a:r>
              <a:rPr lang="en-US" dirty="0"/>
              <a:t>essay will require you to dig into Harper Lee’s novel to provide textual support for your stance, </a:t>
            </a:r>
            <a:r>
              <a:rPr lang="en-US" dirty="0" smtClean="0"/>
              <a:t>as well </a:t>
            </a:r>
            <a:r>
              <a:rPr lang="en-US" dirty="0"/>
              <a:t>as evidence of research on the modern example that you include in your argument. Be sure to keep </a:t>
            </a:r>
            <a:r>
              <a:rPr lang="en-US" dirty="0" smtClean="0"/>
              <a:t>track of </a:t>
            </a:r>
            <a:r>
              <a:rPr lang="en-US" dirty="0"/>
              <a:t>your source citation material, as M.L.A. in-text citation and a Works Cited page are required. </a:t>
            </a:r>
            <a:r>
              <a:rPr lang="en-US" b="1" dirty="0" smtClean="0"/>
              <a:t>Topic </a:t>
            </a:r>
            <a:r>
              <a:rPr lang="en-US" b="1" dirty="0"/>
              <a:t>Options:</a:t>
            </a:r>
          </a:p>
          <a:p>
            <a:r>
              <a:rPr lang="en-US" dirty="0"/>
              <a:t>1. America will never achieve true racial and social equality.</a:t>
            </a:r>
          </a:p>
          <a:p>
            <a:r>
              <a:rPr lang="en-US" dirty="0"/>
              <a:t>2. Friends are a more powerful influence on children than parents.</a:t>
            </a:r>
          </a:p>
          <a:p>
            <a:r>
              <a:rPr lang="en-US" dirty="0"/>
              <a:t>3. The quietest people are often the most powerful.</a:t>
            </a:r>
          </a:p>
          <a:p>
            <a:r>
              <a:rPr lang="en-US" dirty="0"/>
              <a:t>4. A lady knows that one can trap more flies with sugar than vinegar.</a:t>
            </a:r>
          </a:p>
          <a:p>
            <a:r>
              <a:rPr lang="en-US" dirty="0"/>
              <a:t>5. It is impossible to become a strong, productive adult if one had </a:t>
            </a:r>
            <a:r>
              <a:rPr lang="en-US" dirty="0" smtClean="0"/>
              <a:t>an abusive </a:t>
            </a:r>
            <a:r>
              <a:rPr lang="en-US" dirty="0"/>
              <a:t>or neglected childhood.</a:t>
            </a:r>
          </a:p>
        </p:txBody>
      </p:sp>
    </p:spTree>
    <p:extLst>
      <p:ext uri="{BB962C8B-B14F-4D97-AF65-F5344CB8AC3E}">
        <p14:creationId xmlns:p14="http://schemas.microsoft.com/office/powerpoint/2010/main" val="367884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Tuesday February 23,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sz="1400" dirty="0" smtClean="0">
              <a:solidFill>
                <a:srgbClr val="660033"/>
              </a:solidFill>
              <a:latin typeface="Lucida Calligraphy" panose="03010101010101010101" pitchFamily="66" charset="0"/>
            </a:endParaRPr>
          </a:p>
          <a:p>
            <a:endParaRPr lang="en-US" sz="1400" dirty="0">
              <a:solidFill>
                <a:srgbClr val="660033"/>
              </a:solidFill>
              <a:latin typeface="Lucida Calligraphy" panose="03010101010101010101" pitchFamily="66" charset="0"/>
            </a:endParaRPr>
          </a:p>
          <a:p>
            <a:endParaRPr lang="en-US" sz="1400" dirty="0" smtClean="0">
              <a:solidFill>
                <a:srgbClr val="660033"/>
              </a:solidFill>
              <a:latin typeface="Lucida Calligraphy" panose="03010101010101010101" pitchFamily="66" charset="0"/>
            </a:endParaRPr>
          </a:p>
          <a:p>
            <a:endParaRPr lang="en-US" sz="1400" dirty="0">
              <a:solidFill>
                <a:srgbClr val="660033"/>
              </a:solidFill>
              <a:latin typeface="Lucida Calligraphy" panose="03010101010101010101" pitchFamily="66" charset="0"/>
            </a:endParaRPr>
          </a:p>
          <a:p>
            <a:endParaRPr lang="en-US" sz="1400" dirty="0" smtClean="0">
              <a:solidFill>
                <a:srgbClr val="660033"/>
              </a:solidFill>
              <a:latin typeface="Lucida Calligraphy" panose="03010101010101010101" pitchFamily="66" charset="0"/>
            </a:endParaRPr>
          </a:p>
          <a:p>
            <a:endParaRPr lang="en-US" sz="1400" dirty="0">
              <a:solidFill>
                <a:srgbClr val="660033"/>
              </a:solidFill>
              <a:latin typeface="Lucida Calligraphy" panose="03010101010101010101" pitchFamily="66" charset="0"/>
            </a:endParaRPr>
          </a:p>
          <a:p>
            <a:endParaRPr lang="en-US" sz="1400" dirty="0" smtClean="0">
              <a:solidFill>
                <a:srgbClr val="660033"/>
              </a:solidFill>
              <a:latin typeface="Lucida Calligraphy" panose="03010101010101010101" pitchFamily="66" charset="0"/>
            </a:endParaRPr>
          </a:p>
          <a:p>
            <a:endParaRPr lang="en-US" sz="1400" dirty="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b="1" dirty="0" smtClean="0">
                <a:solidFill>
                  <a:srgbClr val="660033"/>
                </a:solidFill>
                <a:latin typeface="Lucida Calligraphy" panose="03010101010101010101" pitchFamily="66" charset="0"/>
              </a:rPr>
              <a:t>Essay writing Brainstorming</a:t>
            </a:r>
          </a:p>
          <a:p>
            <a:pPr marL="0" indent="0">
              <a:buNone/>
            </a:pPr>
            <a:r>
              <a:rPr lang="en-US" dirty="0" smtClean="0">
                <a:solidFill>
                  <a:srgbClr val="660033"/>
                </a:solidFill>
                <a:latin typeface="Lucida Calligraphy" panose="03010101010101010101" pitchFamily="66" charset="0"/>
              </a:rPr>
              <a:t>	1.Write down your 	prompt.</a:t>
            </a:r>
          </a:p>
          <a:p>
            <a:pPr marL="0" indent="0">
              <a:buNone/>
            </a:pPr>
            <a:r>
              <a:rPr lang="en-US" dirty="0">
                <a:solidFill>
                  <a:srgbClr val="660033"/>
                </a:solidFill>
                <a:latin typeface="Lucida Calligraphy" panose="03010101010101010101" pitchFamily="66" charset="0"/>
              </a:rPr>
              <a:t>	</a:t>
            </a:r>
            <a:r>
              <a:rPr lang="en-US" dirty="0" smtClean="0">
                <a:solidFill>
                  <a:srgbClr val="660033"/>
                </a:solidFill>
                <a:latin typeface="Lucida Calligraphy" panose="03010101010101010101" pitchFamily="66" charset="0"/>
              </a:rPr>
              <a:t>2. Do you agree or 	disagree?</a:t>
            </a:r>
          </a:p>
          <a:p>
            <a:pPr marL="0" indent="0">
              <a:buNone/>
            </a:pPr>
            <a:r>
              <a:rPr lang="en-US" dirty="0">
                <a:solidFill>
                  <a:srgbClr val="660033"/>
                </a:solidFill>
                <a:latin typeface="Lucida Calligraphy" panose="03010101010101010101" pitchFamily="66" charset="0"/>
              </a:rPr>
              <a:t>	</a:t>
            </a:r>
            <a:r>
              <a:rPr lang="en-US" dirty="0" smtClean="0">
                <a:solidFill>
                  <a:srgbClr val="660033"/>
                </a:solidFill>
                <a:latin typeface="Lucida Calligraphy" panose="03010101010101010101" pitchFamily="66" charset="0"/>
              </a:rPr>
              <a:t>3. Brainstorm reasons 	why you agree or 	disagree</a:t>
            </a:r>
          </a:p>
          <a:p>
            <a:r>
              <a:rPr lang="en-US" b="1" dirty="0" smtClean="0">
                <a:solidFill>
                  <a:srgbClr val="660033"/>
                </a:solidFill>
                <a:latin typeface="Lucida Calligraphy" panose="03010101010101010101" pitchFamily="66" charset="0"/>
              </a:rPr>
              <a:t>Continue </a:t>
            </a:r>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Film </a:t>
            </a:r>
          </a:p>
          <a:p>
            <a:pPr marL="0" indent="0">
              <a:buNone/>
            </a:pPr>
            <a:endParaRPr lang="en-US" b="1" dirty="0" smtClean="0">
              <a:solidFill>
                <a:srgbClr val="660033"/>
              </a:solidFill>
              <a:latin typeface="Lucida Calligraphy" panose="03010101010101010101" pitchFamily="66" charset="0"/>
            </a:endParaRPr>
          </a:p>
          <a:p>
            <a:pPr marL="0" indent="0">
              <a:buNone/>
            </a:pPr>
            <a:endParaRPr lang="en-US" b="1" dirty="0" smtClean="0">
              <a:solidFill>
                <a:srgbClr val="660033"/>
              </a:solidFill>
              <a:latin typeface="Lucida Calligraphy" panose="03010101010101010101" pitchFamily="66" charset="0"/>
            </a:endParaRPr>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pic>
        <p:nvPicPr>
          <p:cNvPr id="2" name="Picture 1"/>
          <p:cNvPicPr>
            <a:picLocks noChangeAspect="1"/>
          </p:cNvPicPr>
          <p:nvPr/>
        </p:nvPicPr>
        <p:blipFill rotWithShape="1">
          <a:blip r:embed="rId14"/>
          <a:srcRect t="2964" r="5593" b="23432"/>
          <a:stretch/>
        </p:blipFill>
        <p:spPr>
          <a:xfrm>
            <a:off x="113443" y="1362607"/>
            <a:ext cx="5630533" cy="3292402"/>
          </a:xfrm>
          <a:prstGeom prst="rect">
            <a:avLst/>
          </a:prstGeom>
        </p:spPr>
      </p:pic>
      <p:sp>
        <p:nvSpPr>
          <p:cNvPr id="243" name="SMARTInkShape-37"/>
          <p:cNvSpPr/>
          <p:nvPr>
            <p:custDataLst>
              <p:tags r:id="rId1"/>
            </p:custDataLst>
          </p:nvPr>
        </p:nvSpPr>
        <p:spPr>
          <a:xfrm>
            <a:off x="5119688" y="2047875"/>
            <a:ext cx="273843" cy="273845"/>
          </a:xfrm>
          <a:custGeom>
            <a:avLst/>
            <a:gdLst/>
            <a:ahLst/>
            <a:cxnLst/>
            <a:rect l="0" t="0" r="0" b="0"/>
            <a:pathLst>
              <a:path w="273843" h="273845">
                <a:moveTo>
                  <a:pt x="0" y="273844"/>
                </a:moveTo>
                <a:lnTo>
                  <a:pt x="0" y="273844"/>
                </a:lnTo>
                <a:lnTo>
                  <a:pt x="6320" y="273844"/>
                </a:lnTo>
                <a:lnTo>
                  <a:pt x="8182" y="272521"/>
                </a:lnTo>
                <a:lnTo>
                  <a:pt x="9423" y="270316"/>
                </a:lnTo>
                <a:lnTo>
                  <a:pt x="10251" y="267523"/>
                </a:lnTo>
                <a:lnTo>
                  <a:pt x="24639" y="249722"/>
                </a:lnTo>
                <a:lnTo>
                  <a:pt x="76983" y="196866"/>
                </a:lnTo>
                <a:lnTo>
                  <a:pt x="134759" y="139085"/>
                </a:lnTo>
                <a:lnTo>
                  <a:pt x="193219" y="80623"/>
                </a:lnTo>
                <a:lnTo>
                  <a:pt x="206261" y="68905"/>
                </a:lnTo>
                <a:lnTo>
                  <a:pt x="229649" y="54445"/>
                </a:lnTo>
                <a:lnTo>
                  <a:pt x="245956" y="32607"/>
                </a:lnTo>
                <a:lnTo>
                  <a:pt x="273842" y="11906"/>
                </a:lnTo>
                <a:lnTo>
                  <a:pt x="27384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7" name="SMARTInkShape-Group23"/>
          <p:cNvGrpSpPr/>
          <p:nvPr/>
        </p:nvGrpSpPr>
        <p:grpSpPr>
          <a:xfrm>
            <a:off x="5226845" y="3787842"/>
            <a:ext cx="178594" cy="379347"/>
            <a:chOff x="5226845" y="3787842"/>
            <a:chExt cx="178594" cy="379347"/>
          </a:xfrm>
        </p:grpSpPr>
        <p:sp>
          <p:nvSpPr>
            <p:cNvPr id="244" name="SMARTInkShape-38"/>
            <p:cNvSpPr/>
            <p:nvPr>
              <p:custDataLst>
                <p:tags r:id="rId10"/>
              </p:custDataLst>
            </p:nvPr>
          </p:nvSpPr>
          <p:spPr>
            <a:xfrm>
              <a:off x="5334000" y="3787842"/>
              <a:ext cx="71439" cy="200753"/>
            </a:xfrm>
            <a:custGeom>
              <a:avLst/>
              <a:gdLst/>
              <a:ahLst/>
              <a:cxnLst/>
              <a:rect l="0" t="0" r="0" b="0"/>
              <a:pathLst>
                <a:path w="71439" h="200753">
                  <a:moveTo>
                    <a:pt x="71438" y="10252"/>
                  </a:moveTo>
                  <a:lnTo>
                    <a:pt x="71438" y="10252"/>
                  </a:lnTo>
                  <a:lnTo>
                    <a:pt x="71438" y="0"/>
                  </a:lnTo>
                  <a:lnTo>
                    <a:pt x="71438" y="5156"/>
                  </a:lnTo>
                  <a:lnTo>
                    <a:pt x="70114" y="6855"/>
                  </a:lnTo>
                  <a:lnTo>
                    <a:pt x="65117" y="8742"/>
                  </a:lnTo>
                  <a:lnTo>
                    <a:pt x="63255" y="10568"/>
                  </a:lnTo>
                  <a:lnTo>
                    <a:pt x="61186" y="16125"/>
                  </a:lnTo>
                  <a:lnTo>
                    <a:pt x="59530" y="73072"/>
                  </a:lnTo>
                  <a:lnTo>
                    <a:pt x="59530" y="93446"/>
                  </a:lnTo>
                  <a:lnTo>
                    <a:pt x="49280" y="93582"/>
                  </a:lnTo>
                  <a:lnTo>
                    <a:pt x="48728" y="94910"/>
                  </a:lnTo>
                  <a:lnTo>
                    <a:pt x="47625" y="135489"/>
                  </a:lnTo>
                  <a:lnTo>
                    <a:pt x="46302" y="137399"/>
                  </a:lnTo>
                  <a:lnTo>
                    <a:pt x="44097" y="138673"/>
                  </a:lnTo>
                  <a:lnTo>
                    <a:pt x="37374" y="140717"/>
                  </a:lnTo>
                  <a:lnTo>
                    <a:pt x="36454" y="144525"/>
                  </a:lnTo>
                  <a:lnTo>
                    <a:pt x="35762" y="158944"/>
                  </a:lnTo>
                  <a:lnTo>
                    <a:pt x="32210" y="165855"/>
                  </a:lnTo>
                  <a:lnTo>
                    <a:pt x="25471" y="174749"/>
                  </a:lnTo>
                  <a:lnTo>
                    <a:pt x="24140" y="183366"/>
                  </a:lnTo>
                  <a:lnTo>
                    <a:pt x="23825" y="177268"/>
                  </a:lnTo>
                  <a:lnTo>
                    <a:pt x="13563" y="187219"/>
                  </a:lnTo>
                  <a:lnTo>
                    <a:pt x="12397" y="194684"/>
                  </a:lnTo>
                  <a:lnTo>
                    <a:pt x="10910" y="196707"/>
                  </a:lnTo>
                  <a:lnTo>
                    <a:pt x="0" y="20075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39"/>
            <p:cNvSpPr/>
            <p:nvPr>
              <p:custDataLst>
                <p:tags r:id="rId11"/>
              </p:custDataLst>
            </p:nvPr>
          </p:nvSpPr>
          <p:spPr>
            <a:xfrm>
              <a:off x="5262563" y="4107656"/>
              <a:ext cx="11908" cy="11908"/>
            </a:xfrm>
            <a:custGeom>
              <a:avLst/>
              <a:gdLst/>
              <a:ahLst/>
              <a:cxnLst/>
              <a:rect l="0" t="0" r="0" b="0"/>
              <a:pathLst>
                <a:path w="11908" h="11908">
                  <a:moveTo>
                    <a:pt x="11907" y="0"/>
                  </a:moveTo>
                  <a:lnTo>
                    <a:pt x="11907" y="0"/>
                  </a:lnTo>
                  <a:lnTo>
                    <a:pt x="11907" y="6321"/>
                  </a:lnTo>
                  <a:lnTo>
                    <a:pt x="10583" y="8183"/>
                  </a:lnTo>
                  <a:lnTo>
                    <a:pt x="0" y="119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40"/>
            <p:cNvSpPr/>
            <p:nvPr>
              <p:custDataLst>
                <p:tags r:id="rId12"/>
              </p:custDataLst>
            </p:nvPr>
          </p:nvSpPr>
          <p:spPr>
            <a:xfrm>
              <a:off x="5226845" y="4119563"/>
              <a:ext cx="23811" cy="47626"/>
            </a:xfrm>
            <a:custGeom>
              <a:avLst/>
              <a:gdLst/>
              <a:ahLst/>
              <a:cxnLst/>
              <a:rect l="0" t="0" r="0" b="0"/>
              <a:pathLst>
                <a:path w="23811" h="47626">
                  <a:moveTo>
                    <a:pt x="23810" y="0"/>
                  </a:moveTo>
                  <a:lnTo>
                    <a:pt x="23810" y="0"/>
                  </a:lnTo>
                  <a:lnTo>
                    <a:pt x="23810" y="6320"/>
                  </a:lnTo>
                  <a:lnTo>
                    <a:pt x="22488" y="8182"/>
                  </a:lnTo>
                  <a:lnTo>
                    <a:pt x="20284" y="9423"/>
                  </a:lnTo>
                  <a:lnTo>
                    <a:pt x="17491" y="10251"/>
                  </a:lnTo>
                  <a:lnTo>
                    <a:pt x="15629" y="12126"/>
                  </a:lnTo>
                  <a:lnTo>
                    <a:pt x="12395" y="22012"/>
                  </a:lnTo>
                  <a:lnTo>
                    <a:pt x="8595" y="23012"/>
                  </a:lnTo>
                  <a:lnTo>
                    <a:pt x="5730" y="23279"/>
                  </a:lnTo>
                  <a:lnTo>
                    <a:pt x="3819" y="24779"/>
                  </a:lnTo>
                  <a:lnTo>
                    <a:pt x="502" y="34016"/>
                  </a:lnTo>
                  <a:lnTo>
                    <a:pt x="0" y="476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1" name="SMARTInkShape-Group24"/>
          <p:cNvGrpSpPr/>
          <p:nvPr/>
        </p:nvGrpSpPr>
        <p:grpSpPr>
          <a:xfrm>
            <a:off x="3762375" y="3750483"/>
            <a:ext cx="59532" cy="333362"/>
            <a:chOff x="3762375" y="3750483"/>
            <a:chExt cx="59532" cy="333362"/>
          </a:xfrm>
        </p:grpSpPr>
        <p:sp>
          <p:nvSpPr>
            <p:cNvPr id="248" name="SMARTInkShape-41"/>
            <p:cNvSpPr/>
            <p:nvPr>
              <p:custDataLst>
                <p:tags r:id="rId7"/>
              </p:custDataLst>
            </p:nvPr>
          </p:nvSpPr>
          <p:spPr>
            <a:xfrm>
              <a:off x="3762375" y="3940969"/>
              <a:ext cx="35574" cy="142876"/>
            </a:xfrm>
            <a:custGeom>
              <a:avLst/>
              <a:gdLst/>
              <a:ahLst/>
              <a:cxnLst/>
              <a:rect l="0" t="0" r="0" b="0"/>
              <a:pathLst>
                <a:path w="35574" h="142876">
                  <a:moveTo>
                    <a:pt x="0" y="0"/>
                  </a:moveTo>
                  <a:lnTo>
                    <a:pt x="0" y="0"/>
                  </a:lnTo>
                  <a:lnTo>
                    <a:pt x="6321" y="0"/>
                  </a:lnTo>
                  <a:lnTo>
                    <a:pt x="8182" y="1323"/>
                  </a:lnTo>
                  <a:lnTo>
                    <a:pt x="9424" y="3528"/>
                  </a:lnTo>
                  <a:lnTo>
                    <a:pt x="11580" y="12126"/>
                  </a:lnTo>
                  <a:lnTo>
                    <a:pt x="11863" y="22012"/>
                  </a:lnTo>
                  <a:lnTo>
                    <a:pt x="13200" y="22612"/>
                  </a:lnTo>
                  <a:lnTo>
                    <a:pt x="18214" y="23279"/>
                  </a:lnTo>
                  <a:lnTo>
                    <a:pt x="20080" y="24780"/>
                  </a:lnTo>
                  <a:lnTo>
                    <a:pt x="23321" y="34017"/>
                  </a:lnTo>
                  <a:lnTo>
                    <a:pt x="23809" y="57718"/>
                  </a:lnTo>
                  <a:lnTo>
                    <a:pt x="34063" y="69623"/>
                  </a:lnTo>
                  <a:lnTo>
                    <a:pt x="35228" y="77220"/>
                  </a:lnTo>
                  <a:lnTo>
                    <a:pt x="35573" y="87850"/>
                  </a:lnTo>
                  <a:lnTo>
                    <a:pt x="34299" y="90317"/>
                  </a:lnTo>
                  <a:lnTo>
                    <a:pt x="32126" y="91961"/>
                  </a:lnTo>
                  <a:lnTo>
                    <a:pt x="29355" y="93057"/>
                  </a:lnTo>
                  <a:lnTo>
                    <a:pt x="27508" y="95111"/>
                  </a:lnTo>
                  <a:lnTo>
                    <a:pt x="23855" y="106994"/>
                  </a:lnTo>
                  <a:lnTo>
                    <a:pt x="23816" y="117393"/>
                  </a:lnTo>
                  <a:lnTo>
                    <a:pt x="12397" y="130435"/>
                  </a:lnTo>
                  <a:lnTo>
                    <a:pt x="11906"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42"/>
            <p:cNvSpPr/>
            <p:nvPr>
              <p:custDataLst>
                <p:tags r:id="rId8"/>
              </p:custDataLst>
            </p:nvPr>
          </p:nvSpPr>
          <p:spPr>
            <a:xfrm>
              <a:off x="3810000" y="3762375"/>
              <a:ext cx="11907" cy="1"/>
            </a:xfrm>
            <a:custGeom>
              <a:avLst/>
              <a:gdLst/>
              <a:ahLst/>
              <a:cxnLst/>
              <a:rect l="0" t="0" r="0" b="0"/>
              <a:pathLst>
                <a:path w="11907" h="1">
                  <a:moveTo>
                    <a:pt x="0" y="0"/>
                  </a:moveTo>
                  <a:lnTo>
                    <a:pt x="0" y="0"/>
                  </a:lnTo>
                  <a:lnTo>
                    <a:pt x="1190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43"/>
            <p:cNvSpPr/>
            <p:nvPr>
              <p:custDataLst>
                <p:tags r:id="rId9"/>
              </p:custDataLst>
            </p:nvPr>
          </p:nvSpPr>
          <p:spPr>
            <a:xfrm>
              <a:off x="3774282" y="3750483"/>
              <a:ext cx="35672" cy="35662"/>
            </a:xfrm>
            <a:custGeom>
              <a:avLst/>
              <a:gdLst/>
              <a:ahLst/>
              <a:cxnLst/>
              <a:rect l="0" t="0" r="0" b="0"/>
              <a:pathLst>
                <a:path w="35672" h="35662">
                  <a:moveTo>
                    <a:pt x="11906" y="23798"/>
                  </a:moveTo>
                  <a:lnTo>
                    <a:pt x="11906" y="23798"/>
                  </a:lnTo>
                  <a:lnTo>
                    <a:pt x="11906" y="30119"/>
                  </a:lnTo>
                  <a:lnTo>
                    <a:pt x="13228" y="31981"/>
                  </a:lnTo>
                  <a:lnTo>
                    <a:pt x="15434" y="33222"/>
                  </a:lnTo>
                  <a:lnTo>
                    <a:pt x="23666" y="35661"/>
                  </a:lnTo>
                  <a:lnTo>
                    <a:pt x="13548" y="25450"/>
                  </a:lnTo>
                  <a:lnTo>
                    <a:pt x="12050" y="13692"/>
                  </a:lnTo>
                  <a:lnTo>
                    <a:pt x="11906" y="33"/>
                  </a:lnTo>
                  <a:lnTo>
                    <a:pt x="18226" y="0"/>
                  </a:lnTo>
                  <a:lnTo>
                    <a:pt x="20088" y="1318"/>
                  </a:lnTo>
                  <a:lnTo>
                    <a:pt x="21329" y="3520"/>
                  </a:lnTo>
                  <a:lnTo>
                    <a:pt x="22157" y="6311"/>
                  </a:lnTo>
                  <a:lnTo>
                    <a:pt x="24032" y="8171"/>
                  </a:lnTo>
                  <a:lnTo>
                    <a:pt x="33918" y="11402"/>
                  </a:lnTo>
                  <a:lnTo>
                    <a:pt x="34918" y="15202"/>
                  </a:lnTo>
                  <a:lnTo>
                    <a:pt x="35671" y="23295"/>
                  </a:lnTo>
                  <a:lnTo>
                    <a:pt x="17980" y="23785"/>
                  </a:lnTo>
                  <a:lnTo>
                    <a:pt x="15955" y="22467"/>
                  </a:lnTo>
                  <a:lnTo>
                    <a:pt x="14605" y="20264"/>
                  </a:lnTo>
                  <a:lnTo>
                    <a:pt x="12064" y="12382"/>
                  </a:lnTo>
                  <a:lnTo>
                    <a:pt x="11907" y="135"/>
                  </a:lnTo>
                  <a:lnTo>
                    <a:pt x="23321" y="11406"/>
                  </a:lnTo>
                  <a:lnTo>
                    <a:pt x="23666" y="18068"/>
                  </a:lnTo>
                  <a:lnTo>
                    <a:pt x="22392" y="19978"/>
                  </a:lnTo>
                  <a:lnTo>
                    <a:pt x="20219" y="21252"/>
                  </a:lnTo>
                  <a:lnTo>
                    <a:pt x="13548" y="23295"/>
                  </a:lnTo>
                  <a:lnTo>
                    <a:pt x="0" y="1189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5" name="SMARTInkShape-Group25"/>
          <p:cNvGrpSpPr/>
          <p:nvPr/>
        </p:nvGrpSpPr>
        <p:grpSpPr>
          <a:xfrm>
            <a:off x="2144780" y="2798127"/>
            <a:ext cx="129051" cy="464187"/>
            <a:chOff x="2144780" y="2798127"/>
            <a:chExt cx="129051" cy="464187"/>
          </a:xfrm>
        </p:grpSpPr>
        <p:sp>
          <p:nvSpPr>
            <p:cNvPr id="252" name="SMARTInkShape-44"/>
            <p:cNvSpPr/>
            <p:nvPr>
              <p:custDataLst>
                <p:tags r:id="rId5"/>
              </p:custDataLst>
            </p:nvPr>
          </p:nvSpPr>
          <p:spPr>
            <a:xfrm>
              <a:off x="2144780" y="3024188"/>
              <a:ext cx="10252" cy="238126"/>
            </a:xfrm>
            <a:custGeom>
              <a:avLst/>
              <a:gdLst/>
              <a:ahLst/>
              <a:cxnLst/>
              <a:rect l="0" t="0" r="0" b="0"/>
              <a:pathLst>
                <a:path w="10252" h="238126">
                  <a:moveTo>
                    <a:pt x="10251" y="0"/>
                  </a:moveTo>
                  <a:lnTo>
                    <a:pt x="10251" y="0"/>
                  </a:lnTo>
                  <a:lnTo>
                    <a:pt x="0" y="43394"/>
                  </a:lnTo>
                  <a:lnTo>
                    <a:pt x="6854" y="94365"/>
                  </a:lnTo>
                  <a:lnTo>
                    <a:pt x="9580" y="148334"/>
                  </a:lnTo>
                  <a:lnTo>
                    <a:pt x="10192" y="201840"/>
                  </a:lnTo>
                  <a:lnTo>
                    <a:pt x="10251" y="2381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45"/>
            <p:cNvSpPr/>
            <p:nvPr>
              <p:custDataLst>
                <p:tags r:id="rId6"/>
              </p:custDataLst>
            </p:nvPr>
          </p:nvSpPr>
          <p:spPr>
            <a:xfrm>
              <a:off x="2144780" y="2798127"/>
              <a:ext cx="129051" cy="118905"/>
            </a:xfrm>
            <a:custGeom>
              <a:avLst/>
              <a:gdLst/>
              <a:ahLst/>
              <a:cxnLst/>
              <a:rect l="0" t="0" r="0" b="0"/>
              <a:pathLst>
                <a:path w="129051" h="118905">
                  <a:moveTo>
                    <a:pt x="10251" y="23654"/>
                  </a:moveTo>
                  <a:lnTo>
                    <a:pt x="10251" y="23654"/>
                  </a:lnTo>
                  <a:lnTo>
                    <a:pt x="3931" y="23654"/>
                  </a:lnTo>
                  <a:lnTo>
                    <a:pt x="2069" y="22331"/>
                  </a:lnTo>
                  <a:lnTo>
                    <a:pt x="828" y="20126"/>
                  </a:lnTo>
                  <a:lnTo>
                    <a:pt x="0" y="17334"/>
                  </a:lnTo>
                  <a:lnTo>
                    <a:pt x="771" y="15472"/>
                  </a:lnTo>
                  <a:lnTo>
                    <a:pt x="2608" y="14230"/>
                  </a:lnTo>
                  <a:lnTo>
                    <a:pt x="5156" y="13403"/>
                  </a:lnTo>
                  <a:lnTo>
                    <a:pt x="22532" y="2542"/>
                  </a:lnTo>
                  <a:lnTo>
                    <a:pt x="60212" y="0"/>
                  </a:lnTo>
                  <a:lnTo>
                    <a:pt x="94425" y="12814"/>
                  </a:lnTo>
                  <a:lnTo>
                    <a:pt x="114126" y="20442"/>
                  </a:lnTo>
                  <a:lnTo>
                    <a:pt x="119188" y="21513"/>
                  </a:lnTo>
                  <a:lnTo>
                    <a:pt x="122564" y="24872"/>
                  </a:lnTo>
                  <a:lnTo>
                    <a:pt x="126314" y="35661"/>
                  </a:lnTo>
                  <a:lnTo>
                    <a:pt x="129050" y="63002"/>
                  </a:lnTo>
                  <a:lnTo>
                    <a:pt x="125669" y="71128"/>
                  </a:lnTo>
                  <a:lnTo>
                    <a:pt x="122915" y="75147"/>
                  </a:lnTo>
                  <a:lnTo>
                    <a:pt x="118433" y="77827"/>
                  </a:lnTo>
                  <a:lnTo>
                    <a:pt x="61575" y="99548"/>
                  </a:lnTo>
                  <a:lnTo>
                    <a:pt x="39547" y="105526"/>
                  </a:lnTo>
                  <a:lnTo>
                    <a:pt x="30768" y="106344"/>
                  </a:lnTo>
                  <a:lnTo>
                    <a:pt x="10251" y="11890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6" name="SMARTInkShape-46"/>
          <p:cNvSpPr/>
          <p:nvPr>
            <p:custDataLst>
              <p:tags r:id="rId2"/>
            </p:custDataLst>
          </p:nvPr>
        </p:nvSpPr>
        <p:spPr>
          <a:xfrm>
            <a:off x="4476750" y="2631281"/>
            <a:ext cx="59532" cy="154783"/>
          </a:xfrm>
          <a:custGeom>
            <a:avLst/>
            <a:gdLst/>
            <a:ahLst/>
            <a:cxnLst/>
            <a:rect l="0" t="0" r="0" b="0"/>
            <a:pathLst>
              <a:path w="59532" h="154783">
                <a:moveTo>
                  <a:pt x="59531" y="0"/>
                </a:moveTo>
                <a:lnTo>
                  <a:pt x="59531" y="0"/>
                </a:lnTo>
                <a:lnTo>
                  <a:pt x="49280" y="0"/>
                </a:lnTo>
                <a:lnTo>
                  <a:pt x="48728" y="1323"/>
                </a:lnTo>
                <a:lnTo>
                  <a:pt x="47626" y="57963"/>
                </a:lnTo>
                <a:lnTo>
                  <a:pt x="47625" y="86827"/>
                </a:lnTo>
                <a:lnTo>
                  <a:pt x="35499" y="125869"/>
                </a:lnTo>
                <a:lnTo>
                  <a:pt x="21085" y="145291"/>
                </a:lnTo>
                <a:lnTo>
                  <a:pt x="12065" y="154617"/>
                </a:lnTo>
                <a:lnTo>
                  <a:pt x="0" y="1547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47"/>
          <p:cNvSpPr/>
          <p:nvPr>
            <p:custDataLst>
              <p:tags r:id="rId3"/>
            </p:custDataLst>
          </p:nvPr>
        </p:nvSpPr>
        <p:spPr>
          <a:xfrm>
            <a:off x="5667375" y="2286000"/>
            <a:ext cx="35229" cy="107157"/>
          </a:xfrm>
          <a:custGeom>
            <a:avLst/>
            <a:gdLst/>
            <a:ahLst/>
            <a:cxnLst/>
            <a:rect l="0" t="0" r="0" b="0"/>
            <a:pathLst>
              <a:path w="35229" h="107157">
                <a:moveTo>
                  <a:pt x="23813" y="0"/>
                </a:moveTo>
                <a:lnTo>
                  <a:pt x="23813" y="0"/>
                </a:lnTo>
                <a:lnTo>
                  <a:pt x="23813" y="6321"/>
                </a:lnTo>
                <a:lnTo>
                  <a:pt x="27340" y="12951"/>
                </a:lnTo>
                <a:lnTo>
                  <a:pt x="31995" y="20308"/>
                </a:lnTo>
                <a:lnTo>
                  <a:pt x="35228" y="33428"/>
                </a:lnTo>
                <a:lnTo>
                  <a:pt x="27439" y="46094"/>
                </a:lnTo>
                <a:lnTo>
                  <a:pt x="24290" y="67577"/>
                </a:lnTo>
                <a:lnTo>
                  <a:pt x="14451" y="83881"/>
                </a:lnTo>
                <a:lnTo>
                  <a:pt x="12409" y="93004"/>
                </a:lnTo>
                <a:lnTo>
                  <a:pt x="10919" y="93753"/>
                </a:lnTo>
                <a:lnTo>
                  <a:pt x="5735" y="94585"/>
                </a:lnTo>
                <a:lnTo>
                  <a:pt x="3823" y="96129"/>
                </a:lnTo>
                <a:lnTo>
                  <a:pt x="0" y="1071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48"/>
          <p:cNvSpPr/>
          <p:nvPr>
            <p:custDataLst>
              <p:tags r:id="rId4"/>
            </p:custDataLst>
          </p:nvPr>
        </p:nvSpPr>
        <p:spPr>
          <a:xfrm>
            <a:off x="3571875" y="2275749"/>
            <a:ext cx="71439" cy="117408"/>
          </a:xfrm>
          <a:custGeom>
            <a:avLst/>
            <a:gdLst/>
            <a:ahLst/>
            <a:cxnLst/>
            <a:rect l="0" t="0" r="0" b="0"/>
            <a:pathLst>
              <a:path w="71439" h="117408">
                <a:moveTo>
                  <a:pt x="71438" y="10251"/>
                </a:moveTo>
                <a:lnTo>
                  <a:pt x="71438" y="10251"/>
                </a:lnTo>
                <a:lnTo>
                  <a:pt x="71438" y="0"/>
                </a:lnTo>
                <a:lnTo>
                  <a:pt x="71438" y="38106"/>
                </a:lnTo>
                <a:lnTo>
                  <a:pt x="67909" y="46003"/>
                </a:lnTo>
                <a:lnTo>
                  <a:pt x="65117" y="49961"/>
                </a:lnTo>
                <a:lnTo>
                  <a:pt x="59311" y="72677"/>
                </a:lnTo>
                <a:lnTo>
                  <a:pt x="56739" y="75681"/>
                </a:lnTo>
                <a:lnTo>
                  <a:pt x="53701" y="77684"/>
                </a:lnTo>
                <a:lnTo>
                  <a:pt x="51676" y="80341"/>
                </a:lnTo>
                <a:lnTo>
                  <a:pt x="44898" y="94113"/>
                </a:lnTo>
                <a:lnTo>
                  <a:pt x="41838" y="97909"/>
                </a:lnTo>
                <a:lnTo>
                  <a:pt x="34911" y="102127"/>
                </a:lnTo>
                <a:lnTo>
                  <a:pt x="27422" y="105324"/>
                </a:lnTo>
                <a:lnTo>
                  <a:pt x="15768" y="113239"/>
                </a:lnTo>
                <a:lnTo>
                  <a:pt x="7890" y="115555"/>
                </a:lnTo>
                <a:lnTo>
                  <a:pt x="5260" y="114849"/>
                </a:lnTo>
                <a:lnTo>
                  <a:pt x="3506" y="113056"/>
                </a:lnTo>
                <a:lnTo>
                  <a:pt x="0" y="1174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405030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Wednesday February 24,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dirty="0" smtClean="0">
                <a:solidFill>
                  <a:srgbClr val="660033"/>
                </a:solidFill>
                <a:latin typeface="Lucida Calligraphy" panose="03010101010101010101" pitchFamily="66" charset="0"/>
              </a:rPr>
              <a:t>Narrow your brainstorming ideas down to three main points.  </a:t>
            </a:r>
          </a:p>
          <a:p>
            <a:r>
              <a:rPr lang="en-US" dirty="0" smtClean="0">
                <a:solidFill>
                  <a:srgbClr val="660033"/>
                </a:solidFill>
                <a:latin typeface="Lucida Calligraphy" panose="03010101010101010101" pitchFamily="66" charset="0"/>
              </a:rPr>
              <a:t>Share your three reasons why you agree or disagree with your statement with a partner.</a:t>
            </a:r>
          </a:p>
          <a:p>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Film </a:t>
            </a:r>
          </a:p>
          <a:p>
            <a:pPr lvl="0"/>
            <a:r>
              <a:rPr lang="en-US" sz="1400" dirty="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a:solidFill>
                <a:srgbClr val="660033"/>
              </a:solidFill>
              <a:latin typeface="Lucida Calligraphy" panose="03010101010101010101" pitchFamily="66" charset="0"/>
            </a:endParaRPr>
          </a:p>
          <a:p>
            <a:pPr marL="0" indent="0">
              <a:buNone/>
            </a:pPr>
            <a:endParaRPr lang="en-US" b="1" dirty="0" smtClean="0">
              <a:solidFill>
                <a:srgbClr val="660033"/>
              </a:solidFill>
              <a:latin typeface="Lucida Calligraphy" panose="03010101010101010101" pitchFamily="66" charset="0"/>
            </a:endParaRPr>
          </a:p>
          <a:p>
            <a:pPr marL="0" indent="0">
              <a:buNone/>
            </a:pPr>
            <a:endParaRPr lang="en-US" b="1" dirty="0" smtClean="0">
              <a:solidFill>
                <a:srgbClr val="660033"/>
              </a:solidFill>
              <a:latin typeface="Lucida Calligraphy" panose="03010101010101010101" pitchFamily="66" charset="0"/>
            </a:endParaRPr>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pic>
        <p:nvPicPr>
          <p:cNvPr id="2" name="Picture 1"/>
          <p:cNvPicPr>
            <a:picLocks noChangeAspect="1"/>
          </p:cNvPicPr>
          <p:nvPr/>
        </p:nvPicPr>
        <p:blipFill rotWithShape="1">
          <a:blip r:embed="rId2"/>
          <a:srcRect b="29439"/>
          <a:stretch/>
        </p:blipFill>
        <p:spPr>
          <a:xfrm>
            <a:off x="1197779" y="1223493"/>
            <a:ext cx="4822022" cy="2551833"/>
          </a:xfrm>
          <a:prstGeom prst="rect">
            <a:avLst/>
          </a:prstGeom>
        </p:spPr>
      </p:pic>
      <p:pic>
        <p:nvPicPr>
          <p:cNvPr id="3" name="Picture 2"/>
          <p:cNvPicPr>
            <a:picLocks noChangeAspect="1"/>
          </p:cNvPicPr>
          <p:nvPr/>
        </p:nvPicPr>
        <p:blipFill rotWithShape="1">
          <a:blip r:embed="rId3"/>
          <a:srcRect r="2213" b="14794"/>
          <a:stretch/>
        </p:blipFill>
        <p:spPr>
          <a:xfrm>
            <a:off x="0" y="3913437"/>
            <a:ext cx="4327301" cy="2827941"/>
          </a:xfrm>
          <a:prstGeom prst="rect">
            <a:avLst/>
          </a:prstGeom>
        </p:spPr>
      </p:pic>
    </p:spTree>
    <p:extLst>
      <p:ext uri="{BB962C8B-B14F-4D97-AF65-F5344CB8AC3E}">
        <p14:creationId xmlns:p14="http://schemas.microsoft.com/office/powerpoint/2010/main" val="77307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Thursday February 25,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572527"/>
            <a:ext cx="6019800" cy="6070209"/>
          </a:xfrm>
        </p:spPr>
        <p:txBody>
          <a:bodyPr>
            <a:normAutofit/>
          </a:bodyPr>
          <a:lstStyle/>
          <a:p>
            <a:r>
              <a:rPr lang="en-US" dirty="0" smtClean="0">
                <a:solidFill>
                  <a:srgbClr val="660033"/>
                </a:solidFill>
                <a:latin typeface="Lucida Calligraphy" panose="03010101010101010101" pitchFamily="66" charset="0"/>
              </a:rPr>
              <a:t>Do Now:</a:t>
            </a:r>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pPr lvl="0"/>
            <a:endParaRPr lang="en-US" sz="1400" dirty="0" smtClean="0">
              <a:solidFill>
                <a:srgbClr val="660033"/>
              </a:solidFill>
              <a:latin typeface="Lucida Calligraphy" panose="03010101010101010101" pitchFamily="66" charset="0"/>
            </a:endParaRPr>
          </a:p>
          <a:p>
            <a:pPr lvl="0"/>
            <a:r>
              <a:rPr lang="en-US" sz="1400" dirty="0" smtClean="0">
                <a:solidFill>
                  <a:srgbClr val="660033"/>
                </a:solidFill>
                <a:latin typeface="Lucida Calligraphy" panose="03010101010101010101" pitchFamily="66" charset="0"/>
              </a:rPr>
              <a:t>Standards:ELAGSE9-10W4</a:t>
            </a:r>
            <a:r>
              <a:rPr lang="en-US" sz="1400" dirty="0">
                <a:solidFill>
                  <a:srgbClr val="660033"/>
                </a:solidFill>
                <a:latin typeface="Lucida Calligraphy" panose="03010101010101010101" pitchFamily="66" charset="0"/>
              </a:rPr>
              <a:t>: Produce clear and coherent writing in which the development, organization, and style are appropriate to task, purpose, and audience.</a:t>
            </a:r>
          </a:p>
          <a:p>
            <a:pPr lvl="0"/>
            <a:r>
              <a:rPr lang="en-US" sz="1400" dirty="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799384" y="942534"/>
            <a:ext cx="5392615" cy="5915466"/>
          </a:xfrm>
        </p:spPr>
        <p:txBody>
          <a:bodyPr>
            <a:normAutofit/>
          </a:bodyPr>
          <a:lstStyle/>
          <a:p>
            <a:r>
              <a:rPr lang="en-US" dirty="0" smtClean="0">
                <a:solidFill>
                  <a:srgbClr val="660033"/>
                </a:solidFill>
                <a:latin typeface="Lucida Calligraphy" panose="03010101010101010101" pitchFamily="66" charset="0"/>
              </a:rPr>
              <a:t>Agenda:</a:t>
            </a:r>
          </a:p>
          <a:p>
            <a:r>
              <a:rPr lang="en-US" dirty="0" smtClean="0">
                <a:solidFill>
                  <a:srgbClr val="660033"/>
                </a:solidFill>
                <a:latin typeface="Lucida Calligraphy" panose="03010101010101010101" pitchFamily="66" charset="0"/>
              </a:rPr>
              <a:t>Creating an Outline for your essay</a:t>
            </a:r>
          </a:p>
          <a:p>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Film </a:t>
            </a:r>
          </a:p>
          <a:p>
            <a:pPr marL="0" indent="0">
              <a:buNone/>
            </a:pPr>
            <a:endParaRPr lang="en-US" b="1" dirty="0" smtClean="0">
              <a:solidFill>
                <a:srgbClr val="660033"/>
              </a:solidFill>
              <a:latin typeface="Lucida Calligraphy" panose="03010101010101010101" pitchFamily="66" charset="0"/>
            </a:endParaRPr>
          </a:p>
          <a:p>
            <a:pPr marL="0" indent="0">
              <a:buNone/>
            </a:pPr>
            <a:r>
              <a:rPr lang="en-US" b="1" u="sng" dirty="0">
                <a:solidFill>
                  <a:srgbClr val="FF0000"/>
                </a:solidFill>
                <a:latin typeface="Lucida Calligraphy" panose="03010101010101010101" pitchFamily="66" charset="0"/>
              </a:rPr>
              <a:t>All </a:t>
            </a:r>
            <a:r>
              <a:rPr lang="en-US" b="1" u="sng" dirty="0" smtClean="0">
                <a:solidFill>
                  <a:srgbClr val="FF0000"/>
                </a:solidFill>
                <a:latin typeface="Lucida Calligraphy" panose="03010101010101010101" pitchFamily="66" charset="0"/>
              </a:rPr>
              <a:t>late </a:t>
            </a:r>
            <a:r>
              <a:rPr lang="en-US" b="1" u="sng" dirty="0">
                <a:solidFill>
                  <a:srgbClr val="FF0000"/>
                </a:solidFill>
                <a:latin typeface="Lucida Calligraphy" panose="03010101010101010101" pitchFamily="66" charset="0"/>
              </a:rPr>
              <a:t>work must be turned in next week!</a:t>
            </a:r>
          </a:p>
          <a:p>
            <a:pPr marL="0" indent="0">
              <a:buNone/>
            </a:pPr>
            <a:endParaRPr lang="en-US" b="1" dirty="0" smtClean="0">
              <a:solidFill>
                <a:srgbClr val="660033"/>
              </a:solidFill>
              <a:latin typeface="Lucida Calligraphy" panose="03010101010101010101" pitchFamily="66" charset="0"/>
            </a:endParaRPr>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pic>
        <p:nvPicPr>
          <p:cNvPr id="2" name="Picture 1"/>
          <p:cNvPicPr>
            <a:picLocks noChangeAspect="1"/>
          </p:cNvPicPr>
          <p:nvPr/>
        </p:nvPicPr>
        <p:blipFill rotWithShape="1">
          <a:blip r:embed="rId6"/>
          <a:srcRect l="10544" t="8361" r="14664" b="43558"/>
          <a:stretch/>
        </p:blipFill>
        <p:spPr>
          <a:xfrm>
            <a:off x="0" y="942533"/>
            <a:ext cx="6502972" cy="3230881"/>
          </a:xfrm>
          <a:prstGeom prst="rect">
            <a:avLst/>
          </a:prstGeom>
        </p:spPr>
      </p:pic>
      <p:sp>
        <p:nvSpPr>
          <p:cNvPr id="99" name="SMARTInkShape-80"/>
          <p:cNvSpPr/>
          <p:nvPr>
            <p:custDataLst>
              <p:tags r:id="rId1"/>
            </p:custDataLst>
          </p:nvPr>
        </p:nvSpPr>
        <p:spPr>
          <a:xfrm>
            <a:off x="1369219" y="3309938"/>
            <a:ext cx="11907" cy="130969"/>
          </a:xfrm>
          <a:custGeom>
            <a:avLst/>
            <a:gdLst/>
            <a:ahLst/>
            <a:cxnLst/>
            <a:rect l="0" t="0" r="0" b="0"/>
            <a:pathLst>
              <a:path w="11907" h="130969">
                <a:moveTo>
                  <a:pt x="0" y="0"/>
                </a:moveTo>
                <a:lnTo>
                  <a:pt x="0" y="0"/>
                </a:lnTo>
                <a:lnTo>
                  <a:pt x="6320" y="6320"/>
                </a:lnTo>
                <a:lnTo>
                  <a:pt x="9423" y="16479"/>
                </a:lnTo>
                <a:lnTo>
                  <a:pt x="11863" y="73624"/>
                </a:lnTo>
                <a:lnTo>
                  <a:pt x="11906" y="1309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2" name="SMARTInkShape-Group50"/>
          <p:cNvGrpSpPr/>
          <p:nvPr/>
        </p:nvGrpSpPr>
        <p:grpSpPr>
          <a:xfrm>
            <a:off x="1917052" y="3226594"/>
            <a:ext cx="464199" cy="35720"/>
            <a:chOff x="1917052" y="3226594"/>
            <a:chExt cx="464199" cy="35720"/>
          </a:xfrm>
        </p:grpSpPr>
        <p:sp>
          <p:nvSpPr>
            <p:cNvPr id="100" name="SMARTInkShape-81"/>
            <p:cNvSpPr/>
            <p:nvPr>
              <p:custDataLst>
                <p:tags r:id="rId3"/>
              </p:custDataLst>
            </p:nvPr>
          </p:nvSpPr>
          <p:spPr>
            <a:xfrm>
              <a:off x="1917052" y="3226594"/>
              <a:ext cx="130824" cy="11907"/>
            </a:xfrm>
            <a:custGeom>
              <a:avLst/>
              <a:gdLst/>
              <a:ahLst/>
              <a:cxnLst/>
              <a:rect l="0" t="0" r="0" b="0"/>
              <a:pathLst>
                <a:path w="130824" h="11907">
                  <a:moveTo>
                    <a:pt x="11761" y="0"/>
                  </a:moveTo>
                  <a:lnTo>
                    <a:pt x="11761" y="0"/>
                  </a:lnTo>
                  <a:lnTo>
                    <a:pt x="0" y="0"/>
                  </a:lnTo>
                  <a:lnTo>
                    <a:pt x="22759" y="0"/>
                  </a:lnTo>
                  <a:lnTo>
                    <a:pt x="33406" y="3528"/>
                  </a:lnTo>
                  <a:lnTo>
                    <a:pt x="38097" y="6320"/>
                  </a:lnTo>
                  <a:lnTo>
                    <a:pt x="81571" y="11171"/>
                  </a:lnTo>
                  <a:lnTo>
                    <a:pt x="130823" y="11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82"/>
            <p:cNvSpPr/>
            <p:nvPr>
              <p:custDataLst>
                <p:tags r:id="rId4"/>
              </p:custDataLst>
            </p:nvPr>
          </p:nvSpPr>
          <p:spPr>
            <a:xfrm>
              <a:off x="2274094" y="3250412"/>
              <a:ext cx="107157" cy="11902"/>
            </a:xfrm>
            <a:custGeom>
              <a:avLst/>
              <a:gdLst/>
              <a:ahLst/>
              <a:cxnLst/>
              <a:rect l="0" t="0" r="0" b="0"/>
              <a:pathLst>
                <a:path w="107157" h="11902">
                  <a:moveTo>
                    <a:pt x="0" y="11901"/>
                  </a:moveTo>
                  <a:lnTo>
                    <a:pt x="0" y="11901"/>
                  </a:lnTo>
                  <a:lnTo>
                    <a:pt x="0" y="5580"/>
                  </a:lnTo>
                  <a:lnTo>
                    <a:pt x="1323" y="3718"/>
                  </a:lnTo>
                  <a:lnTo>
                    <a:pt x="3527" y="2477"/>
                  </a:lnTo>
                  <a:lnTo>
                    <a:pt x="16572" y="485"/>
                  </a:lnTo>
                  <a:lnTo>
                    <a:pt x="72491" y="0"/>
                  </a:lnTo>
                  <a:lnTo>
                    <a:pt x="107156" y="119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 name="SMARTInkShape-83"/>
          <p:cNvSpPr/>
          <p:nvPr>
            <p:custDataLst>
              <p:tags r:id="rId2"/>
            </p:custDataLst>
          </p:nvPr>
        </p:nvSpPr>
        <p:spPr>
          <a:xfrm>
            <a:off x="1143000" y="3595688"/>
            <a:ext cx="59532" cy="11907"/>
          </a:xfrm>
          <a:custGeom>
            <a:avLst/>
            <a:gdLst/>
            <a:ahLst/>
            <a:cxnLst/>
            <a:rect l="0" t="0" r="0" b="0"/>
            <a:pathLst>
              <a:path w="59532" h="11907">
                <a:moveTo>
                  <a:pt x="0" y="11906"/>
                </a:moveTo>
                <a:lnTo>
                  <a:pt x="0" y="11906"/>
                </a:lnTo>
                <a:lnTo>
                  <a:pt x="28333" y="11906"/>
                </a:lnTo>
                <a:lnTo>
                  <a:pt x="35964" y="8378"/>
                </a:lnTo>
                <a:lnTo>
                  <a:pt x="43765" y="3723"/>
                </a:lnTo>
                <a:lnTo>
                  <a:pt x="5953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68700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Friday February 26,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572527"/>
            <a:ext cx="6799384" cy="6070209"/>
          </a:xfrm>
        </p:spPr>
        <p:txBody>
          <a:bodyPr>
            <a:normAutofit/>
          </a:bodyPr>
          <a:lstStyle/>
          <a:p>
            <a:r>
              <a:rPr lang="en-US" dirty="0" smtClean="0">
                <a:solidFill>
                  <a:srgbClr val="660033"/>
                </a:solidFill>
                <a:latin typeface="Lucida Calligraphy" panose="03010101010101010101" pitchFamily="66" charset="0"/>
              </a:rPr>
              <a:t>Do Now:</a:t>
            </a:r>
            <a:endParaRPr lang="en-US" dirty="0">
              <a:solidFill>
                <a:srgbClr val="660033"/>
              </a:solidFill>
              <a:latin typeface="Lucida Calligraphy" panose="03010101010101010101" pitchFamily="66" charset="0"/>
            </a:endParaRPr>
          </a:p>
          <a:p>
            <a:r>
              <a:rPr lang="en-US" dirty="0" smtClean="0">
                <a:solidFill>
                  <a:srgbClr val="660033"/>
                </a:solidFill>
                <a:latin typeface="Lucida Calligraphy" panose="03010101010101010101" pitchFamily="66" charset="0"/>
              </a:rPr>
              <a:t>How does the movie compare to the book?  Did you imagine the characters to be similar or different?  Explain.</a:t>
            </a:r>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pPr lvl="0"/>
            <a:r>
              <a:rPr lang="en-US" sz="1400" dirty="0" smtClean="0">
                <a:solidFill>
                  <a:srgbClr val="660033"/>
                </a:solidFill>
                <a:latin typeface="Lucida Calligraphy" panose="03010101010101010101" pitchFamily="66" charset="0"/>
              </a:rPr>
              <a:t>Standards:ELAGSE9-10W4</a:t>
            </a:r>
            <a:r>
              <a:rPr lang="en-US" sz="1400" dirty="0">
                <a:solidFill>
                  <a:srgbClr val="660033"/>
                </a:solidFill>
                <a:latin typeface="Lucida Calligraphy" panose="03010101010101010101" pitchFamily="66" charset="0"/>
              </a:rPr>
              <a:t>: Produce clear and coherent writing in which the development, organization, and style are appropriate to task, purpose, and audience.</a:t>
            </a:r>
          </a:p>
          <a:p>
            <a:pPr lvl="0"/>
            <a:r>
              <a:rPr lang="en-US" sz="1400" dirty="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799384" y="942534"/>
            <a:ext cx="5392615" cy="5915466"/>
          </a:xfrm>
        </p:spPr>
        <p:txBody>
          <a:bodyPr>
            <a:normAutofit/>
          </a:bodyPr>
          <a:lstStyle/>
          <a:p>
            <a:r>
              <a:rPr lang="en-US" dirty="0" smtClean="0">
                <a:solidFill>
                  <a:srgbClr val="660033"/>
                </a:solidFill>
                <a:latin typeface="Lucida Calligraphy" panose="03010101010101010101" pitchFamily="66" charset="0"/>
              </a:rPr>
              <a:t>Agenda:</a:t>
            </a:r>
          </a:p>
          <a:p>
            <a:r>
              <a:rPr lang="en-US" i="1" dirty="0" err="1" smtClean="0">
                <a:solidFill>
                  <a:srgbClr val="660033"/>
                </a:solidFill>
                <a:latin typeface="Lucida Calligraphy" panose="03010101010101010101" pitchFamily="66" charset="0"/>
              </a:rPr>
              <a:t>TKaM</a:t>
            </a:r>
            <a:r>
              <a:rPr lang="en-US" dirty="0" smtClean="0">
                <a:solidFill>
                  <a:srgbClr val="660033"/>
                </a:solidFill>
                <a:latin typeface="Lucida Calligraphy" panose="03010101010101010101" pitchFamily="66" charset="0"/>
              </a:rPr>
              <a:t> </a:t>
            </a:r>
            <a:r>
              <a:rPr lang="en-US" dirty="0" smtClean="0">
                <a:solidFill>
                  <a:srgbClr val="660033"/>
                </a:solidFill>
                <a:latin typeface="Lucida Calligraphy" panose="03010101010101010101" pitchFamily="66" charset="0"/>
              </a:rPr>
              <a:t>Inspiration</a:t>
            </a:r>
          </a:p>
          <a:p>
            <a:r>
              <a:rPr lang="en-US" b="1" i="1" dirty="0" smtClean="0">
                <a:solidFill>
                  <a:srgbClr val="660033"/>
                </a:solidFill>
                <a:latin typeface="Lucida Calligraphy" panose="03010101010101010101" pitchFamily="66" charset="0"/>
              </a:rPr>
              <a:t>To Kill a Mockingbird </a:t>
            </a:r>
            <a:r>
              <a:rPr lang="en-US" b="1" dirty="0" smtClean="0">
                <a:solidFill>
                  <a:srgbClr val="660033"/>
                </a:solidFill>
                <a:latin typeface="Lucida Calligraphy" panose="03010101010101010101" pitchFamily="66" charset="0"/>
              </a:rPr>
              <a:t>Film </a:t>
            </a:r>
          </a:p>
          <a:p>
            <a:pPr marL="0" indent="0">
              <a:buNone/>
            </a:pPr>
            <a:endParaRPr lang="en-US" b="1" dirty="0" smtClean="0">
              <a:solidFill>
                <a:srgbClr val="660033"/>
              </a:solidFill>
              <a:latin typeface="Lucida Calligraphy" panose="03010101010101010101" pitchFamily="66" charset="0"/>
            </a:endParaRPr>
          </a:p>
          <a:p>
            <a:pPr marL="0" indent="0">
              <a:buNone/>
            </a:pPr>
            <a:r>
              <a:rPr lang="en-US" sz="3200" b="1" u="sng" dirty="0" smtClean="0">
                <a:solidFill>
                  <a:srgbClr val="FF0000"/>
                </a:solidFill>
                <a:latin typeface="Lucida Calligraphy" panose="03010101010101010101" pitchFamily="66" charset="0"/>
              </a:rPr>
              <a:t>All makeup work must be turned in next week!</a:t>
            </a:r>
          </a:p>
          <a:p>
            <a:pPr marL="0" indent="0">
              <a:buNone/>
            </a:pPr>
            <a:endParaRPr lang="en-US" u="sng" dirty="0" smtClean="0">
              <a:solidFill>
                <a:schemeClr val="accent6">
                  <a:lumMod val="75000"/>
                </a:schemeClr>
              </a:solidFill>
              <a:latin typeface="Lucida Calligraphy" panose="03010101010101010101" pitchFamily="66" charset="0"/>
            </a:endParaRPr>
          </a:p>
          <a:p>
            <a:pPr lvl="1"/>
            <a:endParaRPr lang="en-US" b="1" dirty="0"/>
          </a:p>
          <a:p>
            <a:pPr lvl="1"/>
            <a:endParaRPr lang="en-US" b="1" dirty="0" smtClean="0"/>
          </a:p>
          <a:p>
            <a:pPr lvl="1"/>
            <a:endParaRPr lang="en-US" b="1" dirty="0"/>
          </a:p>
          <a:p>
            <a:pPr lvl="1"/>
            <a:endParaRPr lang="en-US" b="1" dirty="0" smtClean="0"/>
          </a:p>
          <a:p>
            <a:pPr lvl="1"/>
            <a:endParaRPr lang="en-US" dirty="0">
              <a:solidFill>
                <a:srgbClr val="660033"/>
              </a:solidFill>
              <a:latin typeface="Lucida Calligraphy" panose="03010101010101010101" pitchFamily="66" charset="0"/>
            </a:endParaRPr>
          </a:p>
        </p:txBody>
      </p:sp>
    </p:spTree>
    <p:extLst>
      <p:ext uri="{BB962C8B-B14F-4D97-AF65-F5344CB8AC3E}">
        <p14:creationId xmlns:p14="http://schemas.microsoft.com/office/powerpoint/2010/main" val="294243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685800"/>
            <a:ext cx="12190414" cy="6172200"/>
          </a:xfrm>
        </p:spPr>
        <p:txBody>
          <a:bodyPr>
            <a:normAutofit/>
          </a:bodyPr>
          <a:lstStyle/>
          <a:p>
            <a:r>
              <a:rPr lang="en-US" dirty="0"/>
              <a:t>1. What was the “sickening comic aspect” of Atticus’ exchange with the small mob of men? What does this show us about the men in the small mob? About Atticus?</a:t>
            </a:r>
          </a:p>
          <a:p>
            <a:r>
              <a:rPr lang="en-US" dirty="0" smtClean="0"/>
              <a:t>2</a:t>
            </a:r>
            <a:r>
              <a:rPr lang="en-US" dirty="0"/>
              <a:t>. Why does Jem openly defy Atticus and refuse to leave?</a:t>
            </a:r>
          </a:p>
          <a:p>
            <a:r>
              <a:rPr lang="en-US" dirty="0" smtClean="0"/>
              <a:t>3</a:t>
            </a:r>
            <a:r>
              <a:rPr lang="en-US" dirty="0"/>
              <a:t>. What does Scout’s childish attempt at conversation accomplish? Explain.</a:t>
            </a:r>
          </a:p>
          <a:p>
            <a:r>
              <a:rPr lang="en-US" dirty="0" smtClean="0"/>
              <a:t>4</a:t>
            </a:r>
            <a:r>
              <a:rPr lang="en-US" dirty="0"/>
              <a:t>. Why was Atticus so affectionate toward Jem, even after Jem disobeyed him?</a:t>
            </a:r>
          </a:p>
        </p:txBody>
      </p:sp>
      <p:sp>
        <p:nvSpPr>
          <p:cNvPr id="4" name="Title 3"/>
          <p:cNvSpPr>
            <a:spLocks noGrp="1"/>
          </p:cNvSpPr>
          <p:nvPr>
            <p:ph type="title"/>
          </p:nvPr>
        </p:nvSpPr>
        <p:spPr>
          <a:xfrm>
            <a:off x="1295401" y="1"/>
            <a:ext cx="9782801" cy="579437"/>
          </a:xfrm>
        </p:spPr>
        <p:txBody>
          <a:bodyPr>
            <a:normAutofit fontScale="90000"/>
          </a:bodyPr>
          <a:lstStyle/>
          <a:p>
            <a:r>
              <a:rPr lang="en-US" dirty="0" smtClean="0"/>
              <a:t>Study Questions Chapter 15</a:t>
            </a:r>
            <a:endParaRPr lang="en-US" dirty="0"/>
          </a:p>
        </p:txBody>
      </p:sp>
    </p:spTree>
    <p:extLst>
      <p:ext uri="{BB962C8B-B14F-4D97-AF65-F5344CB8AC3E}">
        <p14:creationId xmlns:p14="http://schemas.microsoft.com/office/powerpoint/2010/main" val="410286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Tuesday February 2,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 Write a sentence using two of the SAT vocabulary words.</a:t>
            </a: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pPr marL="0" indent="0">
              <a:buNone/>
            </a:pPr>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dirty="0" smtClean="0">
                <a:solidFill>
                  <a:srgbClr val="660033"/>
                </a:solidFill>
                <a:latin typeface="Lucida Calligraphy" panose="03010101010101010101" pitchFamily="66" charset="0"/>
              </a:rPr>
              <a:t>Chapter 16 Study Questions Discussion</a:t>
            </a:r>
          </a:p>
          <a:p>
            <a:r>
              <a:rPr lang="en-US" dirty="0" smtClean="0">
                <a:solidFill>
                  <a:srgbClr val="660033"/>
                </a:solidFill>
                <a:latin typeface="Lucida Calligraphy" panose="03010101010101010101" pitchFamily="66" charset="0"/>
              </a:rPr>
              <a:t>In class reading of Chapter 17 </a:t>
            </a:r>
          </a:p>
          <a:p>
            <a:pPr lvl="1"/>
            <a:r>
              <a:rPr lang="en-US" b="1" dirty="0" smtClean="0">
                <a:solidFill>
                  <a:srgbClr val="660033"/>
                </a:solidFill>
                <a:latin typeface="Lucida Calligraphy" panose="03010101010101010101" pitchFamily="66" charset="0"/>
              </a:rPr>
              <a:t>Finish and complete Chapter 18 by tomorrow</a:t>
            </a:r>
            <a:endParaRPr lang="en-US" b="1" dirty="0"/>
          </a:p>
          <a:p>
            <a:pPr lvl="1"/>
            <a:endParaRPr lang="en-US" b="1" dirty="0" smtClean="0"/>
          </a:p>
          <a:p>
            <a:pPr lvl="1"/>
            <a:endParaRPr lang="en-US" b="1" dirty="0"/>
          </a:p>
          <a:p>
            <a:pPr lvl="1"/>
            <a:endParaRPr lang="en-US" b="1" dirty="0" smtClean="0"/>
          </a:p>
          <a:p>
            <a:pPr marL="457200" lvl="1" indent="0">
              <a:buNone/>
            </a:pPr>
            <a:r>
              <a:rPr lang="en-US" b="1" dirty="0" smtClean="0"/>
              <a:t>SAT Vocabulary Quiz TOMORROW: Study definitions and spelling</a:t>
            </a:r>
          </a:p>
          <a:p>
            <a:pPr lvl="1"/>
            <a:endParaRPr lang="en-US" dirty="0">
              <a:solidFill>
                <a:srgbClr val="660033"/>
              </a:solidFill>
              <a:latin typeface="Lucida Calligraphy" panose="03010101010101010101" pitchFamily="66" charset="0"/>
            </a:endParaRPr>
          </a:p>
        </p:txBody>
      </p:sp>
    </p:spTree>
    <p:extLst>
      <p:ext uri="{BB962C8B-B14F-4D97-AF65-F5344CB8AC3E}">
        <p14:creationId xmlns:p14="http://schemas.microsoft.com/office/powerpoint/2010/main" val="4142002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1"/>
            <a:ext cx="10515600" cy="1003591"/>
          </a:xfrm>
        </p:spPr>
        <p:txBody>
          <a:bodyPr/>
          <a:lstStyle/>
          <a:p>
            <a:r>
              <a:rPr lang="en-US" dirty="0" smtClean="0"/>
              <a:t>Chapter 16 Study Questions</a:t>
            </a:r>
            <a:endParaRPr lang="en-US" dirty="0"/>
          </a:p>
        </p:txBody>
      </p:sp>
      <p:sp>
        <p:nvSpPr>
          <p:cNvPr id="3" name="Content Placeholder 2"/>
          <p:cNvSpPr>
            <a:spLocks noGrp="1"/>
          </p:cNvSpPr>
          <p:nvPr>
            <p:ph idx="1"/>
          </p:nvPr>
        </p:nvSpPr>
        <p:spPr>
          <a:xfrm>
            <a:off x="0" y="862886"/>
            <a:ext cx="12192000" cy="5995114"/>
          </a:xfrm>
        </p:spPr>
        <p:txBody>
          <a:bodyPr>
            <a:normAutofit fontScale="92500" lnSpcReduction="20000"/>
          </a:bodyPr>
          <a:lstStyle/>
          <a:p>
            <a:r>
              <a:rPr lang="en-US" dirty="0"/>
              <a:t>1. What does Scout learn about mob mentality?</a:t>
            </a:r>
          </a:p>
          <a:p>
            <a:r>
              <a:rPr lang="en-US" dirty="0"/>
              <a:t>2. Mr. </a:t>
            </a:r>
            <a:r>
              <a:rPr lang="en-US" dirty="0" err="1"/>
              <a:t>Dolphus</a:t>
            </a:r>
            <a:r>
              <a:rPr lang="en-US" dirty="0"/>
              <a:t> Raymond is evidently a complicated and interesting person. Describe his way of life and comment on </a:t>
            </a:r>
            <a:r>
              <a:rPr lang="en-US" dirty="0" smtClean="0"/>
              <a:t>its effect </a:t>
            </a:r>
            <a:r>
              <a:rPr lang="en-US" dirty="0"/>
              <a:t>upon the town.</a:t>
            </a:r>
          </a:p>
          <a:p>
            <a:r>
              <a:rPr lang="en-US" dirty="0"/>
              <a:t>3. Why did Mr. </a:t>
            </a:r>
            <a:r>
              <a:rPr lang="en-US" dirty="0" err="1" smtClean="0"/>
              <a:t>Dolphus</a:t>
            </a:r>
            <a:r>
              <a:rPr lang="en-US" dirty="0" smtClean="0"/>
              <a:t> Raymond’s </a:t>
            </a:r>
            <a:r>
              <a:rPr lang="en-US" dirty="0" err="1"/>
              <a:t>fiance</a:t>
            </a:r>
            <a:r>
              <a:rPr lang="en-US" dirty="0"/>
              <a:t> </a:t>
            </a:r>
            <a:r>
              <a:rPr lang="en-US" dirty="0" smtClean="0"/>
              <a:t>die? What </a:t>
            </a:r>
            <a:r>
              <a:rPr lang="en-US" dirty="0"/>
              <a:t>does this </a:t>
            </a:r>
            <a:r>
              <a:rPr lang="en-US" dirty="0" smtClean="0"/>
              <a:t>show the </a:t>
            </a:r>
            <a:r>
              <a:rPr lang="en-US" dirty="0"/>
              <a:t>reader about life </a:t>
            </a:r>
            <a:r>
              <a:rPr lang="en-US" dirty="0" smtClean="0"/>
              <a:t>in Maycomb</a:t>
            </a:r>
            <a:r>
              <a:rPr lang="en-US" dirty="0"/>
              <a:t>?</a:t>
            </a:r>
          </a:p>
          <a:p>
            <a:r>
              <a:rPr lang="en-US" dirty="0"/>
              <a:t>4. Jem says that “</a:t>
            </a:r>
            <a:r>
              <a:rPr lang="en-US" dirty="0" smtClean="0"/>
              <a:t>mixed” children </a:t>
            </a:r>
            <a:r>
              <a:rPr lang="en-US" dirty="0"/>
              <a:t>are sad </a:t>
            </a:r>
            <a:r>
              <a:rPr lang="en-US" dirty="0" smtClean="0"/>
              <a:t>because they </a:t>
            </a:r>
            <a:r>
              <a:rPr lang="en-US" dirty="0"/>
              <a:t>don’t </a:t>
            </a:r>
            <a:r>
              <a:rPr lang="en-US" dirty="0" smtClean="0"/>
              <a:t>belong anywhere</a:t>
            </a:r>
            <a:r>
              <a:rPr lang="en-US" dirty="0"/>
              <a:t>. What </a:t>
            </a:r>
            <a:r>
              <a:rPr lang="en-US" dirty="0" smtClean="0"/>
              <a:t>does he </a:t>
            </a:r>
            <a:r>
              <a:rPr lang="en-US" dirty="0"/>
              <a:t>mean? Is having </a:t>
            </a:r>
            <a:r>
              <a:rPr lang="en-US" dirty="0" smtClean="0"/>
              <a:t>a sense </a:t>
            </a:r>
            <a:r>
              <a:rPr lang="en-US" dirty="0"/>
              <a:t>of belonging </a:t>
            </a:r>
            <a:r>
              <a:rPr lang="en-US" dirty="0" smtClean="0"/>
              <a:t>important in </a:t>
            </a:r>
            <a:r>
              <a:rPr lang="en-US" dirty="0"/>
              <a:t>life? </a:t>
            </a:r>
            <a:r>
              <a:rPr lang="en-US" dirty="0" smtClean="0"/>
              <a:t>Explain your </a:t>
            </a:r>
            <a:r>
              <a:rPr lang="en-US" dirty="0"/>
              <a:t>thoughts.</a:t>
            </a:r>
          </a:p>
          <a:p>
            <a:r>
              <a:rPr lang="en-US" dirty="0"/>
              <a:t>5. Judge Taylor’s </a:t>
            </a:r>
            <a:r>
              <a:rPr lang="en-US" dirty="0" smtClean="0"/>
              <a:t>appearance and </a:t>
            </a:r>
            <a:r>
              <a:rPr lang="en-US" dirty="0"/>
              <a:t>his </a:t>
            </a:r>
            <a:r>
              <a:rPr lang="en-US" dirty="0" smtClean="0"/>
              <a:t>ability are </a:t>
            </a:r>
            <a:r>
              <a:rPr lang="en-US" dirty="0"/>
              <a:t>two </a:t>
            </a:r>
            <a:r>
              <a:rPr lang="en-US" dirty="0" smtClean="0"/>
              <a:t>different things</a:t>
            </a:r>
            <a:r>
              <a:rPr lang="en-US" dirty="0"/>
              <a:t>. What </a:t>
            </a:r>
            <a:r>
              <a:rPr lang="en-US" dirty="0" smtClean="0"/>
              <a:t>comment might </a:t>
            </a:r>
            <a:r>
              <a:rPr lang="en-US" dirty="0"/>
              <a:t>the author be making in building the judge in this way?</a:t>
            </a:r>
          </a:p>
          <a:p>
            <a:r>
              <a:rPr lang="en-US" dirty="0"/>
              <a:t>6. Symbolically, what does the physical structure of the courthouse show us about the people of Maycomb?</a:t>
            </a:r>
          </a:p>
          <a:p>
            <a:r>
              <a:rPr lang="en-US" dirty="0"/>
              <a:t>7. Why didn’t Atticus tell his children that he had to defend Tom Robinson, that he was appointed by the court and </a:t>
            </a:r>
            <a:r>
              <a:rPr lang="en-US" dirty="0" smtClean="0"/>
              <a:t>didn’t really </a:t>
            </a:r>
            <a:r>
              <a:rPr lang="en-US" dirty="0"/>
              <a:t>have a choice about taking the case?</a:t>
            </a:r>
          </a:p>
          <a:p>
            <a:r>
              <a:rPr lang="en-US" dirty="0"/>
              <a:t>8. Why do the four men give up their seats for Jem, Scout, Dill, and Reverend Sykes? What does this show us?</a:t>
            </a:r>
          </a:p>
          <a:p>
            <a:r>
              <a:rPr lang="en-US" dirty="0"/>
              <a:t>9. As the examination begins, Atticus’ table is bare. What does this show us?</a:t>
            </a:r>
          </a:p>
        </p:txBody>
      </p:sp>
    </p:spTree>
    <p:extLst>
      <p:ext uri="{BB962C8B-B14F-4D97-AF65-F5344CB8AC3E}">
        <p14:creationId xmlns:p14="http://schemas.microsoft.com/office/powerpoint/2010/main" val="2858958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18 Study Questions</a:t>
            </a:r>
            <a:endParaRPr lang="en-US" dirty="0"/>
          </a:p>
        </p:txBody>
      </p:sp>
      <p:sp>
        <p:nvSpPr>
          <p:cNvPr id="3" name="Content Placeholder 2"/>
          <p:cNvSpPr>
            <a:spLocks noGrp="1"/>
          </p:cNvSpPr>
          <p:nvPr>
            <p:ph idx="1"/>
          </p:nvPr>
        </p:nvSpPr>
        <p:spPr>
          <a:xfrm>
            <a:off x="0" y="1383322"/>
            <a:ext cx="12192000" cy="5474677"/>
          </a:xfrm>
        </p:spPr>
        <p:txBody>
          <a:bodyPr>
            <a:normAutofit/>
          </a:bodyPr>
          <a:lstStyle/>
          <a:p>
            <a:r>
              <a:rPr lang="en-US" dirty="0" smtClean="0"/>
              <a:t>1</a:t>
            </a:r>
            <a:r>
              <a:rPr lang="en-US" dirty="0"/>
              <a:t>. What does Atticus do that makes </a:t>
            </a:r>
            <a:r>
              <a:rPr lang="en-US" dirty="0" err="1"/>
              <a:t>Mayella</a:t>
            </a:r>
            <a:r>
              <a:rPr lang="en-US" dirty="0"/>
              <a:t> </a:t>
            </a:r>
            <a:r>
              <a:rPr lang="en-US" dirty="0" err="1"/>
              <a:t>Ewell</a:t>
            </a:r>
            <a:r>
              <a:rPr lang="en-US" dirty="0"/>
              <a:t> think that he’s making fun of her? What does this show us about </a:t>
            </a:r>
            <a:r>
              <a:rPr lang="en-US" dirty="0" err="1"/>
              <a:t>Mayella’s</a:t>
            </a:r>
            <a:r>
              <a:rPr lang="en-US" dirty="0"/>
              <a:t> life</a:t>
            </a:r>
            <a:r>
              <a:rPr lang="en-US" dirty="0" smtClean="0"/>
              <a:t>?</a:t>
            </a:r>
            <a:endParaRPr lang="en-US" dirty="0"/>
          </a:p>
          <a:p>
            <a:r>
              <a:rPr lang="en-US" dirty="0"/>
              <a:t>2. What is so important about Tom Robinson’s physical appearance? What, according to the testimony, does this prove beyond a doubt</a:t>
            </a:r>
            <a:r>
              <a:rPr lang="en-US" dirty="0" smtClean="0"/>
              <a:t>?</a:t>
            </a:r>
            <a:endParaRPr lang="en-US" dirty="0"/>
          </a:p>
          <a:p>
            <a:r>
              <a:rPr lang="en-US" dirty="0"/>
              <a:t>3. Is </a:t>
            </a:r>
            <a:r>
              <a:rPr lang="en-US" dirty="0" err="1"/>
              <a:t>Mayella</a:t>
            </a:r>
            <a:r>
              <a:rPr lang="en-US" dirty="0"/>
              <a:t> like her father or different from him? In what ways</a:t>
            </a:r>
            <a:r>
              <a:rPr lang="en-US" dirty="0" smtClean="0"/>
              <a:t>?</a:t>
            </a:r>
            <a:endParaRPr lang="en-US" dirty="0"/>
          </a:p>
          <a:p>
            <a:r>
              <a:rPr lang="en-US" dirty="0"/>
              <a:t>4. What does Scout notice about </a:t>
            </a:r>
            <a:r>
              <a:rPr lang="en-US" dirty="0" err="1"/>
              <a:t>Mayella</a:t>
            </a:r>
            <a:r>
              <a:rPr lang="en-US" dirty="0"/>
              <a:t> as she leaves the witness stand and passes </a:t>
            </a:r>
            <a:r>
              <a:rPr lang="en-US" dirty="0" smtClean="0"/>
              <a:t>Atticus’ defense </a:t>
            </a:r>
            <a:r>
              <a:rPr lang="en-US" dirty="0"/>
              <a:t>table?</a:t>
            </a:r>
          </a:p>
          <a:p>
            <a:endParaRPr lang="en-US" dirty="0"/>
          </a:p>
        </p:txBody>
      </p:sp>
    </p:spTree>
    <p:extLst>
      <p:ext uri="{BB962C8B-B14F-4D97-AF65-F5344CB8AC3E}">
        <p14:creationId xmlns:p14="http://schemas.microsoft.com/office/powerpoint/2010/main" val="3963890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10515600" cy="649679"/>
          </a:xfrm>
        </p:spPr>
        <p:txBody>
          <a:bodyPr>
            <a:normAutofit/>
          </a:bodyPr>
          <a:lstStyle/>
          <a:p>
            <a:pPr algn="ctr"/>
            <a:r>
              <a:rPr lang="en-US" sz="3200" b="1" dirty="0" smtClean="0">
                <a:solidFill>
                  <a:srgbClr val="660033"/>
                </a:solidFill>
                <a:latin typeface="Lucida Calligraphy" panose="03010101010101010101" pitchFamily="66" charset="0"/>
              </a:rPr>
              <a:t>Wednesday February 3, 2016</a:t>
            </a:r>
            <a:endParaRPr lang="en-US" sz="3200" b="1" dirty="0">
              <a:solidFill>
                <a:srgbClr val="660033"/>
              </a:solidFill>
              <a:latin typeface="Lucida Calligraphy" panose="03010101010101010101" pitchFamily="66" charset="0"/>
            </a:endParaRPr>
          </a:p>
        </p:txBody>
      </p:sp>
      <p:sp>
        <p:nvSpPr>
          <p:cNvPr id="6" name="Content Placeholder 5"/>
          <p:cNvSpPr>
            <a:spLocks noGrp="1"/>
          </p:cNvSpPr>
          <p:nvPr>
            <p:ph sz="half" idx="1"/>
          </p:nvPr>
        </p:nvSpPr>
        <p:spPr>
          <a:xfrm>
            <a:off x="0" y="787790"/>
            <a:ext cx="6019800" cy="6070209"/>
          </a:xfrm>
        </p:spPr>
        <p:txBody>
          <a:bodyPr>
            <a:normAutofit/>
          </a:bodyPr>
          <a:lstStyle/>
          <a:p>
            <a:r>
              <a:rPr lang="en-US" dirty="0" smtClean="0">
                <a:solidFill>
                  <a:srgbClr val="660033"/>
                </a:solidFill>
                <a:latin typeface="Lucida Calligraphy" panose="03010101010101010101" pitchFamily="66" charset="0"/>
              </a:rPr>
              <a:t>Do Now:</a:t>
            </a:r>
          </a:p>
          <a:p>
            <a:endParaRPr lang="en-US" dirty="0">
              <a:solidFill>
                <a:srgbClr val="660033"/>
              </a:solidFill>
              <a:latin typeface="Lucida Calligraphy" panose="03010101010101010101" pitchFamily="66" charset="0"/>
            </a:endParaRPr>
          </a:p>
          <a:p>
            <a:r>
              <a:rPr lang="en-US" dirty="0" smtClean="0">
                <a:solidFill>
                  <a:srgbClr val="660033"/>
                </a:solidFill>
                <a:latin typeface="Lucida Calligraphy" panose="03010101010101010101" pitchFamily="66" charset="0"/>
              </a:rPr>
              <a:t>Study for your vocabulary quiz</a:t>
            </a:r>
          </a:p>
          <a:p>
            <a:endParaRPr lang="en-US"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a:p>
            <a:endParaRPr lang="en-US" dirty="0" smtClean="0">
              <a:solidFill>
                <a:srgbClr val="660033"/>
              </a:solidFill>
              <a:latin typeface="Lucida Calligraphy" panose="03010101010101010101" pitchFamily="66" charset="0"/>
            </a:endParaRPr>
          </a:p>
          <a:p>
            <a:r>
              <a:rPr lang="en-US" sz="1400" dirty="0" smtClean="0">
                <a:solidFill>
                  <a:srgbClr val="660033"/>
                </a:solidFill>
                <a:latin typeface="Lucida Calligraphy" panose="03010101010101010101" pitchFamily="66" charset="0"/>
              </a:rPr>
              <a:t>Standards:ELAGSE9-10W4: Produce clear and coherent writing in which the development, organization, and style are appropriate to task, purpose, and audience.</a:t>
            </a:r>
          </a:p>
          <a:p>
            <a:pPr lvl="0"/>
            <a:r>
              <a:rPr lang="en-US" sz="1400" dirty="0" smtClean="0">
                <a:solidFill>
                  <a:srgbClr val="660033"/>
                </a:solidFill>
                <a:latin typeface="Lucida Calligraphy" panose="03010101010101010101" pitchFamily="66" charset="0"/>
              </a:rPr>
              <a:t>ELAGSE9-10RL2: Determine a theme and/or central idea of text and closely analyze its development over the course of the text, including how it emerges and is shaped and refined by specific details; provide an objective summary of the text</a:t>
            </a:r>
            <a:endParaRPr lang="en-US" sz="1400" b="1" dirty="0" smtClean="0">
              <a:solidFill>
                <a:srgbClr val="660033"/>
              </a:solidFill>
              <a:latin typeface="Lucida Calligraphy" panose="03010101010101010101" pitchFamily="66" charset="0"/>
            </a:endParaRPr>
          </a:p>
          <a:p>
            <a:endParaRPr lang="en-US" dirty="0">
              <a:solidFill>
                <a:srgbClr val="660033"/>
              </a:solidFill>
              <a:latin typeface="Lucida Calligraphy" panose="03010101010101010101" pitchFamily="66" charset="0"/>
            </a:endParaRPr>
          </a:p>
        </p:txBody>
      </p:sp>
      <p:sp>
        <p:nvSpPr>
          <p:cNvPr id="7" name="Content Placeholder 6"/>
          <p:cNvSpPr>
            <a:spLocks noGrp="1"/>
          </p:cNvSpPr>
          <p:nvPr>
            <p:ph sz="half" idx="2"/>
          </p:nvPr>
        </p:nvSpPr>
        <p:spPr>
          <a:xfrm>
            <a:off x="6172200" y="942534"/>
            <a:ext cx="6019800" cy="5915465"/>
          </a:xfrm>
        </p:spPr>
        <p:txBody>
          <a:bodyPr>
            <a:normAutofit/>
          </a:bodyPr>
          <a:lstStyle/>
          <a:p>
            <a:r>
              <a:rPr lang="en-US" dirty="0" smtClean="0">
                <a:solidFill>
                  <a:srgbClr val="660033"/>
                </a:solidFill>
                <a:latin typeface="Lucida Calligraphy" panose="03010101010101010101" pitchFamily="66" charset="0"/>
              </a:rPr>
              <a:t>Agenda:</a:t>
            </a:r>
          </a:p>
          <a:p>
            <a:r>
              <a:rPr lang="en-US" dirty="0" smtClean="0">
                <a:solidFill>
                  <a:srgbClr val="660033"/>
                </a:solidFill>
                <a:latin typeface="Lucida Calligraphy" panose="03010101010101010101" pitchFamily="66" charset="0"/>
              </a:rPr>
              <a:t>Chapter 17-18 Reading Check</a:t>
            </a:r>
          </a:p>
          <a:p>
            <a:r>
              <a:rPr lang="en-US" dirty="0" smtClean="0">
                <a:solidFill>
                  <a:srgbClr val="660033"/>
                </a:solidFill>
                <a:latin typeface="Lucida Calligraphy" panose="03010101010101010101" pitchFamily="66" charset="0"/>
              </a:rPr>
              <a:t>SAT Vocabulary Quiz</a:t>
            </a:r>
          </a:p>
          <a:p>
            <a:pPr lvl="1"/>
            <a:r>
              <a:rPr lang="en-US" b="1" dirty="0" smtClean="0">
                <a:solidFill>
                  <a:srgbClr val="660033"/>
                </a:solidFill>
                <a:latin typeface="Lucida Calligraphy" panose="03010101010101010101" pitchFamily="66" charset="0"/>
              </a:rPr>
              <a:t>Once finished, read Chapter 19 (Due tomorrow)</a:t>
            </a:r>
          </a:p>
        </p:txBody>
      </p:sp>
    </p:spTree>
    <p:extLst>
      <p:ext uri="{BB962C8B-B14F-4D97-AF65-F5344CB8AC3E}">
        <p14:creationId xmlns:p14="http://schemas.microsoft.com/office/powerpoint/2010/main" val="5172376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9341</TotalTime>
  <Words>5746</Words>
  <Application>Microsoft Office PowerPoint</Application>
  <PresentationFormat>Widescreen</PresentationFormat>
  <Paragraphs>543</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Rounded MT Bold</vt:lpstr>
      <vt:lpstr>Calibri</vt:lpstr>
      <vt:lpstr>Calibri Light</vt:lpstr>
      <vt:lpstr>Lucida Calligraphy</vt:lpstr>
      <vt:lpstr>Office Theme</vt:lpstr>
      <vt:lpstr>Monday February 1, 2016</vt:lpstr>
      <vt:lpstr>Study Questions Chapter 12</vt:lpstr>
      <vt:lpstr>Study Questions Chapter 13</vt:lpstr>
      <vt:lpstr>Study Questions Chapter 14</vt:lpstr>
      <vt:lpstr>Study Questions Chapter 15</vt:lpstr>
      <vt:lpstr>Tuesday February 2, 2016</vt:lpstr>
      <vt:lpstr>Chapter 16 Study Questions</vt:lpstr>
      <vt:lpstr>Chapter 18 Study Questions</vt:lpstr>
      <vt:lpstr>Wednesday February 3, 2016</vt:lpstr>
      <vt:lpstr>Thursday February 4, 2016</vt:lpstr>
      <vt:lpstr>Friday February 5, 2016</vt:lpstr>
      <vt:lpstr>Chapter 17 Study Questions</vt:lpstr>
      <vt:lpstr>Chapter 18 Study Quesitons </vt:lpstr>
      <vt:lpstr>Chapter 19 Study Questions</vt:lpstr>
      <vt:lpstr>Chapter 20 Reading Questions</vt:lpstr>
      <vt:lpstr>Monday February 8, 2016</vt:lpstr>
      <vt:lpstr>Tuesday February 9, 2016</vt:lpstr>
      <vt:lpstr>Chapter 21 Study Questions</vt:lpstr>
      <vt:lpstr>Chapter 22 Study Questions</vt:lpstr>
      <vt:lpstr>Chapter 23 Study Questions</vt:lpstr>
      <vt:lpstr>To Kill a Mockingbird Essay Topics</vt:lpstr>
      <vt:lpstr>Wednesday February 10, 2016</vt:lpstr>
      <vt:lpstr>Chapter 24 Study Questions</vt:lpstr>
      <vt:lpstr>Chapter 25 Study Questions</vt:lpstr>
      <vt:lpstr>Chapter 26 Study Questions</vt:lpstr>
      <vt:lpstr>Thursday February 11, 2016</vt:lpstr>
      <vt:lpstr>Friday February 12, 2016</vt:lpstr>
      <vt:lpstr>Chapter 27-31 Reading Check</vt:lpstr>
      <vt:lpstr>Chapter 27 Study Questions</vt:lpstr>
      <vt:lpstr>Chapter 28 Study Questions</vt:lpstr>
      <vt:lpstr>Chapter 29 Study Questions</vt:lpstr>
      <vt:lpstr>Chapter 30 Study questions</vt:lpstr>
      <vt:lpstr>Chapter 31 Study Questions</vt:lpstr>
      <vt:lpstr>Chapter 27-31 Reading Check</vt:lpstr>
      <vt:lpstr>Chapter 27-31 Reading Check</vt:lpstr>
      <vt:lpstr>Tuesday February 16, 2016</vt:lpstr>
      <vt:lpstr>Wednesday February 17, 2016</vt:lpstr>
      <vt:lpstr>Thursday February 18, 2016</vt:lpstr>
      <vt:lpstr>Character Aurasma Review</vt:lpstr>
      <vt:lpstr>Friday February 19, 2016</vt:lpstr>
      <vt:lpstr>Monday February 22, 2016</vt:lpstr>
      <vt:lpstr>To Kill a Mockingbird Essay Topics</vt:lpstr>
      <vt:lpstr>Tuesday February 23, 2016</vt:lpstr>
      <vt:lpstr>Wednesday February 24, 2016</vt:lpstr>
      <vt:lpstr>Thursday February 25, 2016</vt:lpstr>
      <vt:lpstr>Friday February 26, 2016</vt:lpstr>
    </vt:vector>
  </TitlesOfParts>
  <Company>Muscogee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Bass Ashley E</dc:creator>
  <cp:lastModifiedBy>Bass Ashley E</cp:lastModifiedBy>
  <cp:revision>125</cp:revision>
  <dcterms:created xsi:type="dcterms:W3CDTF">2016-01-31T13:41:06Z</dcterms:created>
  <dcterms:modified xsi:type="dcterms:W3CDTF">2016-02-26T20:23:47Z</dcterms:modified>
</cp:coreProperties>
</file>